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notesSlides/notesSlide22.xml" ContentType="application/vnd.openxmlformats-officedocument.presentationml.notesSlide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notesSlides/notesSlide20.xml" ContentType="application/vnd.openxmlformats-officedocument.presentationml.notesSlide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quickStyle15.xml" ContentType="application/vnd.openxmlformats-officedocument.drawingml.diagramStyl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notesSlides/notesSlide21.xml" ContentType="application/vnd.openxmlformats-officedocument.presentationml.notesSlide+xml"/>
  <Override PartName="/ppt/diagrams/layout15.xml" ContentType="application/vnd.openxmlformats-officedocument.drawingml.diagramLayout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diagrams/colors10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9"/>
  </p:notesMasterIdLst>
  <p:handoutMasterIdLst>
    <p:handoutMasterId r:id="rId30"/>
  </p:handoutMasterIdLst>
  <p:sldIdLst>
    <p:sldId id="325" r:id="rId2"/>
    <p:sldId id="326" r:id="rId3"/>
    <p:sldId id="341" r:id="rId4"/>
    <p:sldId id="342" r:id="rId5"/>
    <p:sldId id="344" r:id="rId6"/>
    <p:sldId id="358" r:id="rId7"/>
    <p:sldId id="362" r:id="rId8"/>
    <p:sldId id="363" r:id="rId9"/>
    <p:sldId id="364" r:id="rId10"/>
    <p:sldId id="366" r:id="rId11"/>
    <p:sldId id="365" r:id="rId12"/>
    <p:sldId id="343" r:id="rId13"/>
    <p:sldId id="367" r:id="rId14"/>
    <p:sldId id="368" r:id="rId15"/>
    <p:sldId id="345" r:id="rId16"/>
    <p:sldId id="346" r:id="rId17"/>
    <p:sldId id="369" r:id="rId18"/>
    <p:sldId id="349" r:id="rId19"/>
    <p:sldId id="372" r:id="rId20"/>
    <p:sldId id="371" r:id="rId21"/>
    <p:sldId id="348" r:id="rId22"/>
    <p:sldId id="351" r:id="rId23"/>
    <p:sldId id="373" r:id="rId24"/>
    <p:sldId id="354" r:id="rId25"/>
    <p:sldId id="355" r:id="rId26"/>
    <p:sldId id="357" r:id="rId27"/>
    <p:sldId id="339" r:id="rId28"/>
  </p:sldIdLst>
  <p:sldSz cx="9144000" cy="6858000" type="screen4x3"/>
  <p:notesSz cx="6794500" cy="9931400"/>
  <p:custDataLst>
    <p:tags r:id="rId31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clrMru>
    <a:srgbClr val="003300"/>
    <a:srgbClr val="0C4A82"/>
    <a:srgbClr val="063888"/>
    <a:srgbClr val="FFFFFF"/>
    <a:srgbClr val="D9F5FF"/>
    <a:srgbClr val="6BAFF9"/>
    <a:srgbClr val="77AFED"/>
    <a:srgbClr val="71DAFF"/>
  </p:clrMru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5" autoAdjust="0"/>
    <p:restoredTop sz="80460" autoAdjust="0"/>
  </p:normalViewPr>
  <p:slideViewPr>
    <p:cSldViewPr>
      <p:cViewPr>
        <p:scale>
          <a:sx n="100" d="100"/>
          <a:sy n="100" d="100"/>
        </p:scale>
        <p:origin x="-186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2" d="100"/>
          <a:sy n="42" d="100"/>
        </p:scale>
        <p:origin x="-2172" y="-114"/>
      </p:cViewPr>
      <p:guideLst>
        <p:guide orient="horz" pos="3128"/>
        <p:guide pos="21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http://en.pprog.ru/examination/" TargetMode="Externa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http://en.pprog.ru/examination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282710-5F04-4EC8-9A2B-EEA4721E7789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08093C4-3E59-40FB-94D6-1E7B589AD017}">
      <dgm:prSet phldrT="[Текст]"/>
      <dgm:spPr/>
      <dgm:t>
        <a:bodyPr/>
        <a:lstStyle/>
        <a:p>
          <a:r>
            <a:rPr lang="ru-RU" b="1" dirty="0" smtClean="0">
              <a:solidFill>
                <a:srgbClr val="FFFFFF"/>
              </a:solidFill>
              <a:latin typeface="Cambria" pitchFamily="18" charset="0"/>
            </a:rPr>
            <a:t>Анкета</a:t>
          </a:r>
          <a:endParaRPr lang="ru-RU" b="1" dirty="0">
            <a:solidFill>
              <a:srgbClr val="FFFFFF"/>
            </a:solidFill>
            <a:latin typeface="Cambria" pitchFamily="18" charset="0"/>
          </a:endParaRPr>
        </a:p>
      </dgm:t>
    </dgm:pt>
    <dgm:pt modelId="{CD8ED0A7-8CF1-4DF1-BBB0-644849C03897}" type="parTrans" cxnId="{D908B5AB-76C9-4C86-9215-08F8BE0F8031}">
      <dgm:prSet/>
      <dgm:spPr/>
      <dgm:t>
        <a:bodyPr/>
        <a:lstStyle/>
        <a:p>
          <a:endParaRPr lang="ru-RU">
            <a:solidFill>
              <a:srgbClr val="063888"/>
            </a:solidFill>
            <a:latin typeface="Cambria" pitchFamily="18" charset="0"/>
          </a:endParaRPr>
        </a:p>
      </dgm:t>
    </dgm:pt>
    <dgm:pt modelId="{87277BEB-46FA-4073-88F8-B71091D995CB}" type="sibTrans" cxnId="{D908B5AB-76C9-4C86-9215-08F8BE0F8031}">
      <dgm:prSet/>
      <dgm:spPr/>
      <dgm:t>
        <a:bodyPr/>
        <a:lstStyle/>
        <a:p>
          <a:endParaRPr lang="ru-RU">
            <a:solidFill>
              <a:srgbClr val="063888"/>
            </a:solidFill>
            <a:latin typeface="Cambria" pitchFamily="18" charset="0"/>
          </a:endParaRPr>
        </a:p>
      </dgm:t>
    </dgm:pt>
    <dgm:pt modelId="{E61C24E0-DBEC-42A5-8F7B-1456FB22C57D}">
      <dgm:prSet phldrT="[Текст]"/>
      <dgm:spPr/>
      <dgm:t>
        <a:bodyPr/>
        <a:lstStyle/>
        <a:p>
          <a:r>
            <a:rPr lang="ru-RU" b="0" i="0" dirty="0" smtClean="0">
              <a:solidFill>
                <a:srgbClr val="063888"/>
              </a:solidFill>
              <a:latin typeface="Cambria" pitchFamily="18" charset="0"/>
            </a:rPr>
            <a:t>В электронной форме на официальном сайте уполномоченного органа в сети «Интернет» с приложением копий документов</a:t>
          </a:r>
          <a:endParaRPr lang="ru-RU" dirty="0">
            <a:solidFill>
              <a:srgbClr val="063888"/>
            </a:solidFill>
            <a:latin typeface="Cambria" pitchFamily="18" charset="0"/>
          </a:endParaRPr>
        </a:p>
      </dgm:t>
    </dgm:pt>
    <dgm:pt modelId="{2B273F21-B55D-4875-A3D9-0F2AE2AB6239}" type="parTrans" cxnId="{1C46D793-1BCF-45E7-A694-E69D10E599B3}">
      <dgm:prSet/>
      <dgm:spPr/>
      <dgm:t>
        <a:bodyPr/>
        <a:lstStyle/>
        <a:p>
          <a:endParaRPr lang="ru-RU">
            <a:solidFill>
              <a:srgbClr val="063888"/>
            </a:solidFill>
            <a:latin typeface="Cambria" pitchFamily="18" charset="0"/>
          </a:endParaRPr>
        </a:p>
      </dgm:t>
    </dgm:pt>
    <dgm:pt modelId="{BA14E5A7-EDC4-4F8A-8F6E-EEEF619A7636}" type="sibTrans" cxnId="{1C46D793-1BCF-45E7-A694-E69D10E599B3}">
      <dgm:prSet/>
      <dgm:spPr/>
      <dgm:t>
        <a:bodyPr/>
        <a:lstStyle/>
        <a:p>
          <a:endParaRPr lang="ru-RU">
            <a:solidFill>
              <a:srgbClr val="063888"/>
            </a:solidFill>
            <a:latin typeface="Cambria" pitchFamily="18" charset="0"/>
          </a:endParaRPr>
        </a:p>
      </dgm:t>
    </dgm:pt>
    <dgm:pt modelId="{38EE194C-6B96-4A51-A307-A8AED4E59E44}">
      <dgm:prSet phldrT="[Текст]"/>
      <dgm:spPr/>
      <dgm:t>
        <a:bodyPr/>
        <a:lstStyle/>
        <a:p>
          <a:r>
            <a:rPr lang="ru-RU" b="1" dirty="0" smtClean="0">
              <a:solidFill>
                <a:srgbClr val="FFFFFF"/>
              </a:solidFill>
              <a:latin typeface="Cambria" pitchFamily="18" charset="0"/>
            </a:rPr>
            <a:t>Регистрация</a:t>
          </a:r>
          <a:endParaRPr lang="ru-RU" b="1" dirty="0">
            <a:solidFill>
              <a:srgbClr val="FFFFFF"/>
            </a:solidFill>
            <a:latin typeface="Cambria" pitchFamily="18" charset="0"/>
          </a:endParaRPr>
        </a:p>
      </dgm:t>
    </dgm:pt>
    <dgm:pt modelId="{85627229-A85E-4836-BBDC-6E2B96B56823}" type="parTrans" cxnId="{7017322B-AC02-49BC-BDDE-CE7CAED5C50B}">
      <dgm:prSet/>
      <dgm:spPr/>
      <dgm:t>
        <a:bodyPr/>
        <a:lstStyle/>
        <a:p>
          <a:endParaRPr lang="ru-RU">
            <a:solidFill>
              <a:srgbClr val="063888"/>
            </a:solidFill>
            <a:latin typeface="Cambria" pitchFamily="18" charset="0"/>
          </a:endParaRPr>
        </a:p>
      </dgm:t>
    </dgm:pt>
    <dgm:pt modelId="{676B8636-238C-458C-9336-C5116F69E841}" type="sibTrans" cxnId="{7017322B-AC02-49BC-BDDE-CE7CAED5C50B}">
      <dgm:prSet/>
      <dgm:spPr/>
      <dgm:t>
        <a:bodyPr/>
        <a:lstStyle/>
        <a:p>
          <a:endParaRPr lang="ru-RU">
            <a:solidFill>
              <a:srgbClr val="063888"/>
            </a:solidFill>
            <a:latin typeface="Cambria" pitchFamily="18" charset="0"/>
          </a:endParaRPr>
        </a:p>
      </dgm:t>
    </dgm:pt>
    <dgm:pt modelId="{34227C95-B9C6-457B-8030-EAEC9F142D1F}">
      <dgm:prSet phldrT="[Текст]"/>
      <dgm:spPr/>
      <dgm:t>
        <a:bodyPr/>
        <a:lstStyle/>
        <a:p>
          <a:r>
            <a:rPr lang="ru-RU" b="0" i="0" dirty="0" smtClean="0">
              <a:solidFill>
                <a:srgbClr val="063888"/>
              </a:solidFill>
              <a:latin typeface="Cambria" pitchFamily="18" charset="0"/>
            </a:rPr>
            <a:t>Уполномоченный орган обеспечивает регистрацию претендента или отказывает в регистрации в течение 5 р.д. </a:t>
          </a:r>
          <a:r>
            <a:rPr lang="ru-RU" b="0" i="0" dirty="0" smtClean="0">
              <a:solidFill>
                <a:srgbClr val="063888"/>
              </a:solidFill>
              <a:latin typeface="Cambria" pitchFamily="18" charset="0"/>
            </a:rPr>
            <a:t>с даты </a:t>
          </a:r>
          <a:r>
            <a:rPr lang="ru-RU" b="0" i="0" dirty="0" smtClean="0">
              <a:solidFill>
                <a:srgbClr val="063888"/>
              </a:solidFill>
              <a:latin typeface="Cambria" pitchFamily="18" charset="0"/>
            </a:rPr>
            <a:t>заполнения анкеты</a:t>
          </a:r>
          <a:endParaRPr lang="ru-RU" dirty="0">
            <a:solidFill>
              <a:srgbClr val="063888"/>
            </a:solidFill>
            <a:latin typeface="Cambria" pitchFamily="18" charset="0"/>
          </a:endParaRPr>
        </a:p>
      </dgm:t>
    </dgm:pt>
    <dgm:pt modelId="{358D7E3D-91D4-47FD-AF6B-F850D20AB0FE}" type="parTrans" cxnId="{CA571615-AFDF-4BEA-8296-EAD63B4CF19A}">
      <dgm:prSet/>
      <dgm:spPr/>
      <dgm:t>
        <a:bodyPr/>
        <a:lstStyle/>
        <a:p>
          <a:endParaRPr lang="ru-RU">
            <a:solidFill>
              <a:srgbClr val="063888"/>
            </a:solidFill>
            <a:latin typeface="Cambria" pitchFamily="18" charset="0"/>
          </a:endParaRPr>
        </a:p>
      </dgm:t>
    </dgm:pt>
    <dgm:pt modelId="{72B503E4-971B-45CD-9886-FFF4EA3BCF2B}" type="sibTrans" cxnId="{CA571615-AFDF-4BEA-8296-EAD63B4CF19A}">
      <dgm:prSet/>
      <dgm:spPr/>
      <dgm:t>
        <a:bodyPr/>
        <a:lstStyle/>
        <a:p>
          <a:endParaRPr lang="ru-RU">
            <a:solidFill>
              <a:srgbClr val="063888"/>
            </a:solidFill>
            <a:latin typeface="Cambria" pitchFamily="18" charset="0"/>
          </a:endParaRPr>
        </a:p>
      </dgm:t>
    </dgm:pt>
    <dgm:pt modelId="{5AFA0C1D-2EF4-41B4-961B-6A7FFE72B0AD}">
      <dgm:prSet phldrT="[Текст]"/>
      <dgm:spPr/>
      <dgm:t>
        <a:bodyPr/>
        <a:lstStyle/>
        <a:p>
          <a:r>
            <a:rPr lang="ru-RU" b="1" dirty="0" smtClean="0">
              <a:solidFill>
                <a:srgbClr val="FFFFFF"/>
              </a:solidFill>
              <a:latin typeface="Cambria" pitchFamily="18" charset="0"/>
            </a:rPr>
            <a:t>Уведомление</a:t>
          </a:r>
          <a:endParaRPr lang="ru-RU" b="1" dirty="0">
            <a:solidFill>
              <a:srgbClr val="FFFFFF"/>
            </a:solidFill>
            <a:latin typeface="Cambria" pitchFamily="18" charset="0"/>
          </a:endParaRPr>
        </a:p>
      </dgm:t>
    </dgm:pt>
    <dgm:pt modelId="{5E4677F2-7689-4BDD-ABC9-7625005635D1}" type="parTrans" cxnId="{5C867F16-2DAB-44DD-B97B-36B9FFF13AF4}">
      <dgm:prSet/>
      <dgm:spPr/>
      <dgm:t>
        <a:bodyPr/>
        <a:lstStyle/>
        <a:p>
          <a:endParaRPr lang="ru-RU">
            <a:solidFill>
              <a:srgbClr val="063888"/>
            </a:solidFill>
            <a:latin typeface="Cambria" pitchFamily="18" charset="0"/>
          </a:endParaRPr>
        </a:p>
      </dgm:t>
    </dgm:pt>
    <dgm:pt modelId="{C9157EA2-946E-41C0-AFA5-43E0E7D6D5F3}" type="sibTrans" cxnId="{5C867F16-2DAB-44DD-B97B-36B9FFF13AF4}">
      <dgm:prSet/>
      <dgm:spPr/>
      <dgm:t>
        <a:bodyPr/>
        <a:lstStyle/>
        <a:p>
          <a:endParaRPr lang="ru-RU">
            <a:solidFill>
              <a:srgbClr val="063888"/>
            </a:solidFill>
            <a:latin typeface="Cambria" pitchFamily="18" charset="0"/>
          </a:endParaRPr>
        </a:p>
      </dgm:t>
    </dgm:pt>
    <dgm:pt modelId="{F296BE49-B58B-448D-8BA3-5FE8550C9D7E}">
      <dgm:prSet phldrT="[Текст]"/>
      <dgm:spPr/>
      <dgm:t>
        <a:bodyPr/>
        <a:lstStyle/>
        <a:p>
          <a:r>
            <a:rPr lang="ru-RU" b="0" i="0" dirty="0" smtClean="0">
              <a:solidFill>
                <a:srgbClr val="063888"/>
              </a:solidFill>
              <a:latin typeface="Cambria" pitchFamily="18" charset="0"/>
            </a:rPr>
            <a:t>Уполномоченный орган направляет уведомление о регистрации претендента (логин и пароль) или об отказе в регистрации в течение </a:t>
          </a:r>
          <a:br>
            <a:rPr lang="ru-RU" b="0" i="0" dirty="0" smtClean="0">
              <a:solidFill>
                <a:srgbClr val="063888"/>
              </a:solidFill>
              <a:latin typeface="Cambria" pitchFamily="18" charset="0"/>
            </a:rPr>
          </a:br>
          <a:r>
            <a:rPr lang="ru-RU" b="0" i="0" dirty="0" smtClean="0">
              <a:solidFill>
                <a:srgbClr val="063888"/>
              </a:solidFill>
              <a:latin typeface="Cambria" pitchFamily="18" charset="0"/>
            </a:rPr>
            <a:t>5 раб. дней</a:t>
          </a:r>
          <a:endParaRPr lang="ru-RU" dirty="0">
            <a:solidFill>
              <a:srgbClr val="063888"/>
            </a:solidFill>
            <a:latin typeface="Cambria" pitchFamily="18" charset="0"/>
          </a:endParaRPr>
        </a:p>
      </dgm:t>
    </dgm:pt>
    <dgm:pt modelId="{49466075-5499-4EAA-A483-2E593DC42822}" type="parTrans" cxnId="{149BAC87-08EB-489B-AE68-AF2C2BF64BF9}">
      <dgm:prSet/>
      <dgm:spPr/>
      <dgm:t>
        <a:bodyPr/>
        <a:lstStyle/>
        <a:p>
          <a:endParaRPr lang="ru-RU">
            <a:solidFill>
              <a:srgbClr val="063888"/>
            </a:solidFill>
            <a:latin typeface="Cambria" pitchFamily="18" charset="0"/>
          </a:endParaRPr>
        </a:p>
      </dgm:t>
    </dgm:pt>
    <dgm:pt modelId="{70525A8D-5751-4F9B-8644-20A16890C28E}" type="sibTrans" cxnId="{149BAC87-08EB-489B-AE68-AF2C2BF64BF9}">
      <dgm:prSet/>
      <dgm:spPr/>
      <dgm:t>
        <a:bodyPr/>
        <a:lstStyle/>
        <a:p>
          <a:endParaRPr lang="ru-RU">
            <a:solidFill>
              <a:srgbClr val="063888"/>
            </a:solidFill>
            <a:latin typeface="Cambria" pitchFamily="18" charset="0"/>
          </a:endParaRPr>
        </a:p>
      </dgm:t>
    </dgm:pt>
    <dgm:pt modelId="{342AA6E8-2DFB-4250-9D73-EFBBF9CC82D6}">
      <dgm:prSet phldrT="[Текст]"/>
      <dgm:spPr/>
      <dgm:t>
        <a:bodyPr/>
        <a:lstStyle/>
        <a:p>
          <a:r>
            <a:rPr lang="ru-RU" b="1" dirty="0" smtClean="0">
              <a:solidFill>
                <a:srgbClr val="FFFFFF"/>
              </a:solidFill>
              <a:latin typeface="Cambria" pitchFamily="18" charset="0"/>
            </a:rPr>
            <a:t>Приглашение</a:t>
          </a:r>
          <a:endParaRPr lang="ru-RU" b="1" dirty="0">
            <a:solidFill>
              <a:srgbClr val="FFFFFF"/>
            </a:solidFill>
            <a:latin typeface="Cambria" pitchFamily="18" charset="0"/>
          </a:endParaRPr>
        </a:p>
      </dgm:t>
    </dgm:pt>
    <dgm:pt modelId="{51FE0B6A-DFFA-43C2-9CEC-641C5BEF3FB2}" type="parTrans" cxnId="{9D29239F-D95D-4660-946F-F0EC5553A5E8}">
      <dgm:prSet/>
      <dgm:spPr/>
      <dgm:t>
        <a:bodyPr/>
        <a:lstStyle/>
        <a:p>
          <a:endParaRPr lang="ru-RU">
            <a:solidFill>
              <a:srgbClr val="063888"/>
            </a:solidFill>
            <a:latin typeface="Cambria" pitchFamily="18" charset="0"/>
          </a:endParaRPr>
        </a:p>
      </dgm:t>
    </dgm:pt>
    <dgm:pt modelId="{3CE8C193-02DE-4506-8EA6-75B0BC321C09}" type="sibTrans" cxnId="{9D29239F-D95D-4660-946F-F0EC5553A5E8}">
      <dgm:prSet/>
      <dgm:spPr/>
      <dgm:t>
        <a:bodyPr/>
        <a:lstStyle/>
        <a:p>
          <a:endParaRPr lang="ru-RU">
            <a:solidFill>
              <a:srgbClr val="063888"/>
            </a:solidFill>
            <a:latin typeface="Cambria" pitchFamily="18" charset="0"/>
          </a:endParaRPr>
        </a:p>
      </dgm:t>
    </dgm:pt>
    <dgm:pt modelId="{5A02D585-BF22-4CB7-A1A4-3BA37326A4C0}">
      <dgm:prSet phldrT="[Текст]"/>
      <dgm:spPr/>
      <dgm:t>
        <a:bodyPr/>
        <a:lstStyle/>
        <a:p>
          <a:r>
            <a:rPr lang="ru-RU" b="0" i="0" dirty="0" smtClean="0">
              <a:solidFill>
                <a:srgbClr val="063888"/>
              </a:solidFill>
              <a:latin typeface="Cambria" pitchFamily="18" charset="0"/>
            </a:rPr>
            <a:t>Информация о дате, времени и месте проведения экзамена </a:t>
          </a:r>
          <a:r>
            <a:rPr lang="ru-RU" b="0" i="0" dirty="0" smtClean="0">
              <a:solidFill>
                <a:srgbClr val="063888"/>
              </a:solidFill>
              <a:latin typeface="Cambria" pitchFamily="18" charset="0"/>
            </a:rPr>
            <a:t>- претенденту </a:t>
          </a:r>
          <a:r>
            <a:rPr lang="ru-RU" b="0" i="0" dirty="0" err="1" smtClean="0">
              <a:solidFill>
                <a:srgbClr val="063888"/>
              </a:solidFill>
              <a:latin typeface="Cambria" pitchFamily="18" charset="0"/>
            </a:rPr>
            <a:t>эл</a:t>
          </a:r>
          <a:r>
            <a:rPr lang="ru-RU" b="0" i="0" dirty="0" smtClean="0">
              <a:solidFill>
                <a:srgbClr val="063888"/>
              </a:solidFill>
              <a:latin typeface="Cambria" pitchFamily="18" charset="0"/>
            </a:rPr>
            <a:t>. </a:t>
          </a:r>
          <a:r>
            <a:rPr lang="ru-RU" b="0" i="0" dirty="0" smtClean="0">
              <a:solidFill>
                <a:srgbClr val="063888"/>
              </a:solidFill>
              <a:latin typeface="Cambria" pitchFamily="18" charset="0"/>
            </a:rPr>
            <a:t>сообщением и указывается </a:t>
          </a:r>
          <a:r>
            <a:rPr lang="ru-RU" b="0" i="0" dirty="0" smtClean="0">
              <a:solidFill>
                <a:srgbClr val="063888"/>
              </a:solidFill>
              <a:latin typeface="Cambria" pitchFamily="18" charset="0"/>
            </a:rPr>
            <a:t>на сайте </a:t>
          </a:r>
          <a:r>
            <a:rPr lang="ru-RU" b="0" i="0" dirty="0" smtClean="0">
              <a:solidFill>
                <a:srgbClr val="063888"/>
              </a:solidFill>
              <a:latin typeface="Cambria" pitchFamily="18" charset="0"/>
            </a:rPr>
            <a:t/>
          </a:r>
          <a:br>
            <a:rPr lang="ru-RU" b="0" i="0" dirty="0" smtClean="0">
              <a:solidFill>
                <a:srgbClr val="063888"/>
              </a:solidFill>
              <a:latin typeface="Cambria" pitchFamily="18" charset="0"/>
            </a:rPr>
          </a:br>
          <a:r>
            <a:rPr lang="ru-RU" b="0" i="0" dirty="0" smtClean="0">
              <a:solidFill>
                <a:srgbClr val="063888"/>
              </a:solidFill>
              <a:latin typeface="Cambria" pitchFamily="18" charset="0"/>
            </a:rPr>
            <a:t>(</a:t>
          </a:r>
          <a:r>
            <a:rPr lang="ru-RU" b="0" i="0" dirty="0" smtClean="0">
              <a:solidFill>
                <a:srgbClr val="063888"/>
              </a:solidFill>
              <a:latin typeface="Cambria" pitchFamily="18" charset="0"/>
            </a:rPr>
            <a:t>в течение 10 р.д. </a:t>
          </a:r>
          <a:r>
            <a:rPr lang="ru-RU" b="0" i="0" dirty="0" smtClean="0">
              <a:solidFill>
                <a:srgbClr val="063888"/>
              </a:solidFill>
              <a:latin typeface="Cambria" pitchFamily="18" charset="0"/>
            </a:rPr>
            <a:t>с </a:t>
          </a:r>
          <a:r>
            <a:rPr lang="ru-RU" b="0" i="0" dirty="0" smtClean="0">
              <a:solidFill>
                <a:srgbClr val="063888"/>
              </a:solidFill>
              <a:latin typeface="Cambria" pitchFamily="18" charset="0"/>
            </a:rPr>
            <a:t>даты регистрации; за 10 р.д. до экзамена)</a:t>
          </a:r>
          <a:endParaRPr lang="ru-RU" dirty="0">
            <a:solidFill>
              <a:srgbClr val="063888"/>
            </a:solidFill>
            <a:latin typeface="Cambria" pitchFamily="18" charset="0"/>
          </a:endParaRPr>
        </a:p>
      </dgm:t>
    </dgm:pt>
    <dgm:pt modelId="{14215414-81F7-44C7-B2B3-26DC25E54977}" type="parTrans" cxnId="{5595BE8D-67DC-4361-8CEA-B866B576D5CD}">
      <dgm:prSet/>
      <dgm:spPr/>
      <dgm:t>
        <a:bodyPr/>
        <a:lstStyle/>
        <a:p>
          <a:endParaRPr lang="ru-RU">
            <a:solidFill>
              <a:srgbClr val="063888"/>
            </a:solidFill>
            <a:latin typeface="Cambria" pitchFamily="18" charset="0"/>
          </a:endParaRPr>
        </a:p>
      </dgm:t>
    </dgm:pt>
    <dgm:pt modelId="{D84CFE7C-59C4-4A09-99AA-A35DB12C6032}" type="sibTrans" cxnId="{5595BE8D-67DC-4361-8CEA-B866B576D5CD}">
      <dgm:prSet/>
      <dgm:spPr/>
      <dgm:t>
        <a:bodyPr/>
        <a:lstStyle/>
        <a:p>
          <a:endParaRPr lang="ru-RU">
            <a:solidFill>
              <a:srgbClr val="063888"/>
            </a:solidFill>
            <a:latin typeface="Cambria" pitchFamily="18" charset="0"/>
          </a:endParaRPr>
        </a:p>
      </dgm:t>
    </dgm:pt>
    <dgm:pt modelId="{BD015B91-FAC6-4958-AB7A-4AA18CD9BEAB}">
      <dgm:prSet phldrT="[Текст]"/>
      <dgm:spPr/>
      <dgm:t>
        <a:bodyPr/>
        <a:lstStyle/>
        <a:p>
          <a:r>
            <a:rPr lang="ru-RU" b="1" dirty="0" smtClean="0">
              <a:solidFill>
                <a:srgbClr val="FFFFFF"/>
              </a:solidFill>
              <a:latin typeface="Cambria" pitchFamily="18" charset="0"/>
            </a:rPr>
            <a:t>Экзамен</a:t>
          </a:r>
          <a:endParaRPr lang="ru-RU" b="1" dirty="0">
            <a:solidFill>
              <a:srgbClr val="FFFFFF"/>
            </a:solidFill>
            <a:latin typeface="Cambria" pitchFamily="18" charset="0"/>
          </a:endParaRPr>
        </a:p>
      </dgm:t>
    </dgm:pt>
    <dgm:pt modelId="{4BB5E1AB-342E-4239-B7F1-721C9D04A0D0}" type="parTrans" cxnId="{B8BECF8C-542E-493F-B6D2-AE79F57531D5}">
      <dgm:prSet/>
      <dgm:spPr/>
      <dgm:t>
        <a:bodyPr/>
        <a:lstStyle/>
        <a:p>
          <a:endParaRPr lang="ru-RU">
            <a:solidFill>
              <a:srgbClr val="063888"/>
            </a:solidFill>
            <a:latin typeface="Cambria" pitchFamily="18" charset="0"/>
          </a:endParaRPr>
        </a:p>
      </dgm:t>
    </dgm:pt>
    <dgm:pt modelId="{2063D6A1-80B5-40CD-B316-3A4DEDF94BEF}" type="sibTrans" cxnId="{B8BECF8C-542E-493F-B6D2-AE79F57531D5}">
      <dgm:prSet/>
      <dgm:spPr/>
      <dgm:t>
        <a:bodyPr/>
        <a:lstStyle/>
        <a:p>
          <a:endParaRPr lang="ru-RU">
            <a:solidFill>
              <a:srgbClr val="063888"/>
            </a:solidFill>
            <a:latin typeface="Cambria" pitchFamily="18" charset="0"/>
          </a:endParaRPr>
        </a:p>
      </dgm:t>
    </dgm:pt>
    <dgm:pt modelId="{C5A6DF07-242A-4386-8D12-548DDE7ECD65}">
      <dgm:prSet phldrT="[Текст]"/>
      <dgm:spPr/>
      <dgm:t>
        <a:bodyPr/>
        <a:lstStyle/>
        <a:p>
          <a:r>
            <a:rPr lang="ru-RU" b="0" i="0" dirty="0" smtClean="0">
              <a:solidFill>
                <a:srgbClr val="063888"/>
              </a:solidFill>
              <a:latin typeface="Cambria" pitchFamily="18" charset="0"/>
            </a:rPr>
            <a:t>КЭ </a:t>
          </a:r>
          <a:r>
            <a:rPr lang="ru-RU" b="0" i="0" dirty="0" smtClean="0">
              <a:solidFill>
                <a:srgbClr val="063888"/>
              </a:solidFill>
              <a:latin typeface="Cambria" pitchFamily="18" charset="0"/>
            </a:rPr>
            <a:t>не </a:t>
          </a:r>
          <a:r>
            <a:rPr lang="ru-RU" b="0" i="0" dirty="0" smtClean="0">
              <a:solidFill>
                <a:srgbClr val="063888"/>
              </a:solidFill>
              <a:latin typeface="Cambria" pitchFamily="18" charset="0"/>
            </a:rPr>
            <a:t>позднее 20 р.д. с даты регистрации . </a:t>
          </a:r>
          <a:r>
            <a:rPr lang="ru-RU" b="0" i="0" dirty="0" smtClean="0">
              <a:solidFill>
                <a:srgbClr val="063888"/>
              </a:solidFill>
              <a:latin typeface="Cambria" pitchFamily="18" charset="0"/>
            </a:rPr>
            <a:t>Общее </a:t>
          </a:r>
          <a:r>
            <a:rPr lang="ru-RU" b="0" i="0" dirty="0" smtClean="0">
              <a:solidFill>
                <a:srgbClr val="063888"/>
              </a:solidFill>
              <a:latin typeface="Cambria" pitchFamily="18" charset="0"/>
            </a:rPr>
            <a:t>время 2 часа 30 минут. Результат - претенденту после окончания КЭ.  </a:t>
          </a:r>
          <a:endParaRPr lang="ru-RU" dirty="0">
            <a:solidFill>
              <a:srgbClr val="063888"/>
            </a:solidFill>
            <a:latin typeface="Cambria" pitchFamily="18" charset="0"/>
          </a:endParaRPr>
        </a:p>
      </dgm:t>
    </dgm:pt>
    <dgm:pt modelId="{70B307BC-C8CE-473A-B68D-E18E9440973B}" type="parTrans" cxnId="{3A905E14-65B1-440E-A60C-0A62B8229BF7}">
      <dgm:prSet/>
      <dgm:spPr/>
      <dgm:t>
        <a:bodyPr/>
        <a:lstStyle/>
        <a:p>
          <a:endParaRPr lang="ru-RU">
            <a:solidFill>
              <a:srgbClr val="063888"/>
            </a:solidFill>
            <a:latin typeface="Cambria" pitchFamily="18" charset="0"/>
          </a:endParaRPr>
        </a:p>
      </dgm:t>
    </dgm:pt>
    <dgm:pt modelId="{9BDB978A-58A9-4ADB-AD73-DA3BB4475560}" type="sibTrans" cxnId="{3A905E14-65B1-440E-A60C-0A62B8229BF7}">
      <dgm:prSet/>
      <dgm:spPr/>
      <dgm:t>
        <a:bodyPr/>
        <a:lstStyle/>
        <a:p>
          <a:endParaRPr lang="ru-RU">
            <a:solidFill>
              <a:srgbClr val="063888"/>
            </a:solidFill>
            <a:latin typeface="Cambria" pitchFamily="18" charset="0"/>
          </a:endParaRPr>
        </a:p>
      </dgm:t>
    </dgm:pt>
    <dgm:pt modelId="{8745FE48-A4BA-4E55-A61C-6D33022CED19}" type="pres">
      <dgm:prSet presAssocID="{43282710-5F04-4EC8-9A2B-EEA4721E778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9FC1E8-307B-4CBD-BE76-D7006C11EE22}" type="pres">
      <dgm:prSet presAssocID="{A08093C4-3E59-40FB-94D6-1E7B589AD017}" presName="composite" presStyleCnt="0"/>
      <dgm:spPr/>
    </dgm:pt>
    <dgm:pt modelId="{9416174E-DA48-418C-B09C-FC56AF6BDDED}" type="pres">
      <dgm:prSet presAssocID="{A08093C4-3E59-40FB-94D6-1E7B589AD017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51502A-95A5-4F8D-A402-D6296905C62A}" type="pres">
      <dgm:prSet presAssocID="{A08093C4-3E59-40FB-94D6-1E7B589AD017}" presName="descendantText" presStyleLbl="alignAcc1" presStyleIdx="0" presStyleCnt="5" custScaleY="1136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4FA377-6251-4FB2-9B7A-141BC37D9778}" type="pres">
      <dgm:prSet presAssocID="{87277BEB-46FA-4073-88F8-B71091D995CB}" presName="sp" presStyleCnt="0"/>
      <dgm:spPr/>
    </dgm:pt>
    <dgm:pt modelId="{7707DAD9-08D7-4656-B6B4-710588832738}" type="pres">
      <dgm:prSet presAssocID="{38EE194C-6B96-4A51-A307-A8AED4E59E44}" presName="composite" presStyleCnt="0"/>
      <dgm:spPr/>
    </dgm:pt>
    <dgm:pt modelId="{5404EF7D-10EB-4F54-88FD-18A57F27FF7D}" type="pres">
      <dgm:prSet presAssocID="{38EE194C-6B96-4A51-A307-A8AED4E59E44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E897A1-51C0-4F03-A137-33660F8939F4}" type="pres">
      <dgm:prSet presAssocID="{38EE194C-6B96-4A51-A307-A8AED4E59E44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DD1AC9-A56F-4E69-B2CB-4EA66A2E5E88}" type="pres">
      <dgm:prSet presAssocID="{676B8636-238C-458C-9336-C5116F69E841}" presName="sp" presStyleCnt="0"/>
      <dgm:spPr/>
    </dgm:pt>
    <dgm:pt modelId="{F656E1F3-0968-4A76-8609-566E2539C97D}" type="pres">
      <dgm:prSet presAssocID="{5AFA0C1D-2EF4-41B4-961B-6A7FFE72B0AD}" presName="composite" presStyleCnt="0"/>
      <dgm:spPr/>
    </dgm:pt>
    <dgm:pt modelId="{6A97956B-B052-419C-93BF-5ABC5F9DE5B4}" type="pres">
      <dgm:prSet presAssocID="{5AFA0C1D-2EF4-41B4-961B-6A7FFE72B0AD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1FDB5B-9A14-4BD5-BF5B-A7A3800B288B}" type="pres">
      <dgm:prSet presAssocID="{5AFA0C1D-2EF4-41B4-961B-6A7FFE72B0AD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7C43D9-51C0-4873-803C-15DA72E45AA2}" type="pres">
      <dgm:prSet presAssocID="{C9157EA2-946E-41C0-AFA5-43E0E7D6D5F3}" presName="sp" presStyleCnt="0"/>
      <dgm:spPr/>
    </dgm:pt>
    <dgm:pt modelId="{FEAAFB34-EC9C-4A99-9194-6F8B05B2A76A}" type="pres">
      <dgm:prSet presAssocID="{342AA6E8-2DFB-4250-9D73-EFBBF9CC82D6}" presName="composite" presStyleCnt="0"/>
      <dgm:spPr/>
    </dgm:pt>
    <dgm:pt modelId="{C1BA7C9F-8A6B-463E-8BFB-60AB248D36DC}" type="pres">
      <dgm:prSet presAssocID="{342AA6E8-2DFB-4250-9D73-EFBBF9CC82D6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F72475-4DBE-4BAB-8CF6-5BB54757F63C}" type="pres">
      <dgm:prSet presAssocID="{342AA6E8-2DFB-4250-9D73-EFBBF9CC82D6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2C3F31-C314-476B-B1CF-9595837DF0E2}" type="pres">
      <dgm:prSet presAssocID="{3CE8C193-02DE-4506-8EA6-75B0BC321C09}" presName="sp" presStyleCnt="0"/>
      <dgm:spPr/>
    </dgm:pt>
    <dgm:pt modelId="{C10E9C47-0E76-4479-A48E-34381C40E261}" type="pres">
      <dgm:prSet presAssocID="{BD015B91-FAC6-4958-AB7A-4AA18CD9BEAB}" presName="composite" presStyleCnt="0"/>
      <dgm:spPr/>
    </dgm:pt>
    <dgm:pt modelId="{107B3A3D-C17F-40E5-B8A7-062320F8D64C}" type="pres">
      <dgm:prSet presAssocID="{BD015B91-FAC6-4958-AB7A-4AA18CD9BEAB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0204CB-4141-4B85-93EF-A57E0C975082}" type="pres">
      <dgm:prSet presAssocID="{BD015B91-FAC6-4958-AB7A-4AA18CD9BEAB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17322B-AC02-49BC-BDDE-CE7CAED5C50B}" srcId="{43282710-5F04-4EC8-9A2B-EEA4721E7789}" destId="{38EE194C-6B96-4A51-A307-A8AED4E59E44}" srcOrd="1" destOrd="0" parTransId="{85627229-A85E-4836-BBDC-6E2B96B56823}" sibTransId="{676B8636-238C-458C-9336-C5116F69E841}"/>
    <dgm:cxn modelId="{149BAC87-08EB-489B-AE68-AF2C2BF64BF9}" srcId="{5AFA0C1D-2EF4-41B4-961B-6A7FFE72B0AD}" destId="{F296BE49-B58B-448D-8BA3-5FE8550C9D7E}" srcOrd="0" destOrd="0" parTransId="{49466075-5499-4EAA-A483-2E593DC42822}" sibTransId="{70525A8D-5751-4F9B-8644-20A16890C28E}"/>
    <dgm:cxn modelId="{B8BECF8C-542E-493F-B6D2-AE79F57531D5}" srcId="{43282710-5F04-4EC8-9A2B-EEA4721E7789}" destId="{BD015B91-FAC6-4958-AB7A-4AA18CD9BEAB}" srcOrd="4" destOrd="0" parTransId="{4BB5E1AB-342E-4239-B7F1-721C9D04A0D0}" sibTransId="{2063D6A1-80B5-40CD-B316-3A4DEDF94BEF}"/>
    <dgm:cxn modelId="{FAAFB2B4-D78F-4505-A5BE-410064F4BFB4}" type="presOf" srcId="{342AA6E8-2DFB-4250-9D73-EFBBF9CC82D6}" destId="{C1BA7C9F-8A6B-463E-8BFB-60AB248D36DC}" srcOrd="0" destOrd="0" presId="urn:microsoft.com/office/officeart/2005/8/layout/chevron2"/>
    <dgm:cxn modelId="{F936FE0F-FE64-4614-ABE1-9AB047A0005F}" type="presOf" srcId="{34227C95-B9C6-457B-8030-EAEC9F142D1F}" destId="{E4E897A1-51C0-4F03-A137-33660F8939F4}" srcOrd="0" destOrd="0" presId="urn:microsoft.com/office/officeart/2005/8/layout/chevron2"/>
    <dgm:cxn modelId="{5C867F16-2DAB-44DD-B97B-36B9FFF13AF4}" srcId="{43282710-5F04-4EC8-9A2B-EEA4721E7789}" destId="{5AFA0C1D-2EF4-41B4-961B-6A7FFE72B0AD}" srcOrd="2" destOrd="0" parTransId="{5E4677F2-7689-4BDD-ABC9-7625005635D1}" sibTransId="{C9157EA2-946E-41C0-AFA5-43E0E7D6D5F3}"/>
    <dgm:cxn modelId="{7A1FFE7E-270C-4B03-8ECD-519B35CD13C1}" type="presOf" srcId="{BD015B91-FAC6-4958-AB7A-4AA18CD9BEAB}" destId="{107B3A3D-C17F-40E5-B8A7-062320F8D64C}" srcOrd="0" destOrd="0" presId="urn:microsoft.com/office/officeart/2005/8/layout/chevron2"/>
    <dgm:cxn modelId="{3A905E14-65B1-440E-A60C-0A62B8229BF7}" srcId="{BD015B91-FAC6-4958-AB7A-4AA18CD9BEAB}" destId="{C5A6DF07-242A-4386-8D12-548DDE7ECD65}" srcOrd="0" destOrd="0" parTransId="{70B307BC-C8CE-473A-B68D-E18E9440973B}" sibTransId="{9BDB978A-58A9-4ADB-AD73-DA3BB4475560}"/>
    <dgm:cxn modelId="{A8C68D8D-E911-4C1B-B9A3-F83746824BD8}" type="presOf" srcId="{F296BE49-B58B-448D-8BA3-5FE8550C9D7E}" destId="{EA1FDB5B-9A14-4BD5-BF5B-A7A3800B288B}" srcOrd="0" destOrd="0" presId="urn:microsoft.com/office/officeart/2005/8/layout/chevron2"/>
    <dgm:cxn modelId="{1A948571-8473-4C0B-9A97-3BB70319D7A3}" type="presOf" srcId="{5A02D585-BF22-4CB7-A1A4-3BA37326A4C0}" destId="{20F72475-4DBE-4BAB-8CF6-5BB54757F63C}" srcOrd="0" destOrd="0" presId="urn:microsoft.com/office/officeart/2005/8/layout/chevron2"/>
    <dgm:cxn modelId="{5595BE8D-67DC-4361-8CEA-B866B576D5CD}" srcId="{342AA6E8-2DFB-4250-9D73-EFBBF9CC82D6}" destId="{5A02D585-BF22-4CB7-A1A4-3BA37326A4C0}" srcOrd="0" destOrd="0" parTransId="{14215414-81F7-44C7-B2B3-26DC25E54977}" sibTransId="{D84CFE7C-59C4-4A09-99AA-A35DB12C6032}"/>
    <dgm:cxn modelId="{20BFE1D5-DF0B-413D-8DC8-C6557EF679AA}" type="presOf" srcId="{38EE194C-6B96-4A51-A307-A8AED4E59E44}" destId="{5404EF7D-10EB-4F54-88FD-18A57F27FF7D}" srcOrd="0" destOrd="0" presId="urn:microsoft.com/office/officeart/2005/8/layout/chevron2"/>
    <dgm:cxn modelId="{5BDEAFC5-8AC4-4BAB-8E5C-10ACB600B9DE}" type="presOf" srcId="{5AFA0C1D-2EF4-41B4-961B-6A7FFE72B0AD}" destId="{6A97956B-B052-419C-93BF-5ABC5F9DE5B4}" srcOrd="0" destOrd="0" presId="urn:microsoft.com/office/officeart/2005/8/layout/chevron2"/>
    <dgm:cxn modelId="{3808415D-AAAC-487E-B4AC-044D22F5EF33}" type="presOf" srcId="{43282710-5F04-4EC8-9A2B-EEA4721E7789}" destId="{8745FE48-A4BA-4E55-A61C-6D33022CED19}" srcOrd="0" destOrd="0" presId="urn:microsoft.com/office/officeart/2005/8/layout/chevron2"/>
    <dgm:cxn modelId="{D908B5AB-76C9-4C86-9215-08F8BE0F8031}" srcId="{43282710-5F04-4EC8-9A2B-EEA4721E7789}" destId="{A08093C4-3E59-40FB-94D6-1E7B589AD017}" srcOrd="0" destOrd="0" parTransId="{CD8ED0A7-8CF1-4DF1-BBB0-644849C03897}" sibTransId="{87277BEB-46FA-4073-88F8-B71091D995CB}"/>
    <dgm:cxn modelId="{06975CB8-C955-4F44-ABB4-957D970431E8}" type="presOf" srcId="{A08093C4-3E59-40FB-94D6-1E7B589AD017}" destId="{9416174E-DA48-418C-B09C-FC56AF6BDDED}" srcOrd="0" destOrd="0" presId="urn:microsoft.com/office/officeart/2005/8/layout/chevron2"/>
    <dgm:cxn modelId="{D5F18EA8-9B98-4578-8F8A-1A56DA339AE6}" type="presOf" srcId="{E61C24E0-DBEC-42A5-8F7B-1456FB22C57D}" destId="{8E51502A-95A5-4F8D-A402-D6296905C62A}" srcOrd="0" destOrd="0" presId="urn:microsoft.com/office/officeart/2005/8/layout/chevron2"/>
    <dgm:cxn modelId="{1C46D793-1BCF-45E7-A694-E69D10E599B3}" srcId="{A08093C4-3E59-40FB-94D6-1E7B589AD017}" destId="{E61C24E0-DBEC-42A5-8F7B-1456FB22C57D}" srcOrd="0" destOrd="0" parTransId="{2B273F21-B55D-4875-A3D9-0F2AE2AB6239}" sibTransId="{BA14E5A7-EDC4-4F8A-8F6E-EEEF619A7636}"/>
    <dgm:cxn modelId="{9D29239F-D95D-4660-946F-F0EC5553A5E8}" srcId="{43282710-5F04-4EC8-9A2B-EEA4721E7789}" destId="{342AA6E8-2DFB-4250-9D73-EFBBF9CC82D6}" srcOrd="3" destOrd="0" parTransId="{51FE0B6A-DFFA-43C2-9CEC-641C5BEF3FB2}" sibTransId="{3CE8C193-02DE-4506-8EA6-75B0BC321C09}"/>
    <dgm:cxn modelId="{CA88B129-B8F6-4B82-8C17-34FDA1A74801}" type="presOf" srcId="{C5A6DF07-242A-4386-8D12-548DDE7ECD65}" destId="{8D0204CB-4141-4B85-93EF-A57E0C975082}" srcOrd="0" destOrd="0" presId="urn:microsoft.com/office/officeart/2005/8/layout/chevron2"/>
    <dgm:cxn modelId="{CA571615-AFDF-4BEA-8296-EAD63B4CF19A}" srcId="{38EE194C-6B96-4A51-A307-A8AED4E59E44}" destId="{34227C95-B9C6-457B-8030-EAEC9F142D1F}" srcOrd="0" destOrd="0" parTransId="{358D7E3D-91D4-47FD-AF6B-F850D20AB0FE}" sibTransId="{72B503E4-971B-45CD-9886-FFF4EA3BCF2B}"/>
    <dgm:cxn modelId="{D9AB0795-73AC-4F85-9C63-98A0327C561E}" type="presParOf" srcId="{8745FE48-A4BA-4E55-A61C-6D33022CED19}" destId="{3F9FC1E8-307B-4CBD-BE76-D7006C11EE22}" srcOrd="0" destOrd="0" presId="urn:microsoft.com/office/officeart/2005/8/layout/chevron2"/>
    <dgm:cxn modelId="{1B795457-2565-4A14-8080-68A8D5861418}" type="presParOf" srcId="{3F9FC1E8-307B-4CBD-BE76-D7006C11EE22}" destId="{9416174E-DA48-418C-B09C-FC56AF6BDDED}" srcOrd="0" destOrd="0" presId="urn:microsoft.com/office/officeart/2005/8/layout/chevron2"/>
    <dgm:cxn modelId="{F83FAC28-1F6F-4046-9DC6-BA6716BAE357}" type="presParOf" srcId="{3F9FC1E8-307B-4CBD-BE76-D7006C11EE22}" destId="{8E51502A-95A5-4F8D-A402-D6296905C62A}" srcOrd="1" destOrd="0" presId="urn:microsoft.com/office/officeart/2005/8/layout/chevron2"/>
    <dgm:cxn modelId="{FB68AA11-6936-48F7-9FEB-19D879FEC500}" type="presParOf" srcId="{8745FE48-A4BA-4E55-A61C-6D33022CED19}" destId="{814FA377-6251-4FB2-9B7A-141BC37D9778}" srcOrd="1" destOrd="0" presId="urn:microsoft.com/office/officeart/2005/8/layout/chevron2"/>
    <dgm:cxn modelId="{68301AC4-C852-4679-B360-CB4D63F0C838}" type="presParOf" srcId="{8745FE48-A4BA-4E55-A61C-6D33022CED19}" destId="{7707DAD9-08D7-4656-B6B4-710588832738}" srcOrd="2" destOrd="0" presId="urn:microsoft.com/office/officeart/2005/8/layout/chevron2"/>
    <dgm:cxn modelId="{459615DB-2FC7-4158-B67A-1CE8AAA4DD07}" type="presParOf" srcId="{7707DAD9-08D7-4656-B6B4-710588832738}" destId="{5404EF7D-10EB-4F54-88FD-18A57F27FF7D}" srcOrd="0" destOrd="0" presId="urn:microsoft.com/office/officeart/2005/8/layout/chevron2"/>
    <dgm:cxn modelId="{E454C832-0005-4B9C-A170-68D3C99737A4}" type="presParOf" srcId="{7707DAD9-08D7-4656-B6B4-710588832738}" destId="{E4E897A1-51C0-4F03-A137-33660F8939F4}" srcOrd="1" destOrd="0" presId="urn:microsoft.com/office/officeart/2005/8/layout/chevron2"/>
    <dgm:cxn modelId="{60862B5A-493A-495B-83F2-0E2608320B33}" type="presParOf" srcId="{8745FE48-A4BA-4E55-A61C-6D33022CED19}" destId="{9BDD1AC9-A56F-4E69-B2CB-4EA66A2E5E88}" srcOrd="3" destOrd="0" presId="urn:microsoft.com/office/officeart/2005/8/layout/chevron2"/>
    <dgm:cxn modelId="{64D4C5AF-4E83-4B82-A8A3-2E088760807C}" type="presParOf" srcId="{8745FE48-A4BA-4E55-A61C-6D33022CED19}" destId="{F656E1F3-0968-4A76-8609-566E2539C97D}" srcOrd="4" destOrd="0" presId="urn:microsoft.com/office/officeart/2005/8/layout/chevron2"/>
    <dgm:cxn modelId="{755D25CB-B4E4-43DC-9F9C-60B0920E26F1}" type="presParOf" srcId="{F656E1F3-0968-4A76-8609-566E2539C97D}" destId="{6A97956B-B052-419C-93BF-5ABC5F9DE5B4}" srcOrd="0" destOrd="0" presId="urn:microsoft.com/office/officeart/2005/8/layout/chevron2"/>
    <dgm:cxn modelId="{EC532311-084B-4DC4-8823-0102ADCB2CF5}" type="presParOf" srcId="{F656E1F3-0968-4A76-8609-566E2539C97D}" destId="{EA1FDB5B-9A14-4BD5-BF5B-A7A3800B288B}" srcOrd="1" destOrd="0" presId="urn:microsoft.com/office/officeart/2005/8/layout/chevron2"/>
    <dgm:cxn modelId="{FB11A146-050F-482C-B55B-32D6AEB7323F}" type="presParOf" srcId="{8745FE48-A4BA-4E55-A61C-6D33022CED19}" destId="{787C43D9-51C0-4873-803C-15DA72E45AA2}" srcOrd="5" destOrd="0" presId="urn:microsoft.com/office/officeart/2005/8/layout/chevron2"/>
    <dgm:cxn modelId="{16C0E3F0-50A7-4073-BB87-CA11462D14FC}" type="presParOf" srcId="{8745FE48-A4BA-4E55-A61C-6D33022CED19}" destId="{FEAAFB34-EC9C-4A99-9194-6F8B05B2A76A}" srcOrd="6" destOrd="0" presId="urn:microsoft.com/office/officeart/2005/8/layout/chevron2"/>
    <dgm:cxn modelId="{A1E1AEAA-53CC-4AE5-98A0-ADF909356266}" type="presParOf" srcId="{FEAAFB34-EC9C-4A99-9194-6F8B05B2A76A}" destId="{C1BA7C9F-8A6B-463E-8BFB-60AB248D36DC}" srcOrd="0" destOrd="0" presId="urn:microsoft.com/office/officeart/2005/8/layout/chevron2"/>
    <dgm:cxn modelId="{B00EFA81-238F-4A7C-8CC3-D205DB123B44}" type="presParOf" srcId="{FEAAFB34-EC9C-4A99-9194-6F8B05B2A76A}" destId="{20F72475-4DBE-4BAB-8CF6-5BB54757F63C}" srcOrd="1" destOrd="0" presId="urn:microsoft.com/office/officeart/2005/8/layout/chevron2"/>
    <dgm:cxn modelId="{A196F16C-0340-42DB-9AF1-FA935678FCDB}" type="presParOf" srcId="{8745FE48-A4BA-4E55-A61C-6D33022CED19}" destId="{962C3F31-C314-476B-B1CF-9595837DF0E2}" srcOrd="7" destOrd="0" presId="urn:microsoft.com/office/officeart/2005/8/layout/chevron2"/>
    <dgm:cxn modelId="{B314C8B7-0004-4345-B51E-C64365540C5A}" type="presParOf" srcId="{8745FE48-A4BA-4E55-A61C-6D33022CED19}" destId="{C10E9C47-0E76-4479-A48E-34381C40E261}" srcOrd="8" destOrd="0" presId="urn:microsoft.com/office/officeart/2005/8/layout/chevron2"/>
    <dgm:cxn modelId="{04905B64-4A92-46E2-BB71-30242FD04A6F}" type="presParOf" srcId="{C10E9C47-0E76-4479-A48E-34381C40E261}" destId="{107B3A3D-C17F-40E5-B8A7-062320F8D64C}" srcOrd="0" destOrd="0" presId="urn:microsoft.com/office/officeart/2005/8/layout/chevron2"/>
    <dgm:cxn modelId="{DC125DD3-1915-4F01-AA5C-9BE80798F6CC}" type="presParOf" srcId="{C10E9C47-0E76-4479-A48E-34381C40E261}" destId="{8D0204CB-4141-4B85-93EF-A57E0C97508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3282710-5F04-4EC8-9A2B-EEA4721E7789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08093C4-3E59-40FB-94D6-1E7B589AD017}">
      <dgm:prSet phldrT="[Текст]"/>
      <dgm:spPr/>
      <dgm:t>
        <a:bodyPr/>
        <a:lstStyle/>
        <a:p>
          <a:r>
            <a:rPr lang="ru-RU" b="1" dirty="0" smtClean="0">
              <a:solidFill>
                <a:srgbClr val="FFFFFF"/>
              </a:solidFill>
            </a:rPr>
            <a:t>Экзамен</a:t>
          </a:r>
          <a:endParaRPr lang="ru-RU" b="1" dirty="0">
            <a:solidFill>
              <a:srgbClr val="FFFFFF"/>
            </a:solidFill>
          </a:endParaRPr>
        </a:p>
      </dgm:t>
    </dgm:pt>
    <dgm:pt modelId="{CD8ED0A7-8CF1-4DF1-BBB0-644849C03897}" type="parTrans" cxnId="{D908B5AB-76C9-4C86-9215-08F8BE0F8031}">
      <dgm:prSet/>
      <dgm:spPr/>
      <dgm:t>
        <a:bodyPr/>
        <a:lstStyle/>
        <a:p>
          <a:endParaRPr lang="ru-RU">
            <a:solidFill>
              <a:srgbClr val="063888"/>
            </a:solidFill>
          </a:endParaRPr>
        </a:p>
      </dgm:t>
    </dgm:pt>
    <dgm:pt modelId="{87277BEB-46FA-4073-88F8-B71091D995CB}" type="sibTrans" cxnId="{D908B5AB-76C9-4C86-9215-08F8BE0F8031}">
      <dgm:prSet/>
      <dgm:spPr/>
      <dgm:t>
        <a:bodyPr/>
        <a:lstStyle/>
        <a:p>
          <a:endParaRPr lang="ru-RU">
            <a:solidFill>
              <a:srgbClr val="063888"/>
            </a:solidFill>
          </a:endParaRPr>
        </a:p>
      </dgm:t>
    </dgm:pt>
    <dgm:pt modelId="{E61C24E0-DBEC-42A5-8F7B-1456FB22C57D}">
      <dgm:prSet phldrT="[Текст]"/>
      <dgm:spPr/>
      <dgm:t>
        <a:bodyPr/>
        <a:lstStyle/>
        <a:p>
          <a:r>
            <a:rPr lang="ru-RU" b="0" i="0" dirty="0" smtClean="0">
              <a:solidFill>
                <a:srgbClr val="063888"/>
              </a:solidFill>
              <a:latin typeface="Cambria" pitchFamily="18" charset="0"/>
            </a:rPr>
            <a:t>КЭ </a:t>
          </a:r>
          <a:r>
            <a:rPr lang="ru-RU" b="0" i="0" dirty="0" smtClean="0">
              <a:solidFill>
                <a:srgbClr val="063888"/>
              </a:solidFill>
              <a:latin typeface="Cambria" pitchFamily="18" charset="0"/>
            </a:rPr>
            <a:t>не </a:t>
          </a:r>
          <a:r>
            <a:rPr lang="ru-RU" b="0" i="0" dirty="0" smtClean="0">
              <a:solidFill>
                <a:srgbClr val="063888"/>
              </a:solidFill>
              <a:latin typeface="Cambria" pitchFamily="18" charset="0"/>
            </a:rPr>
            <a:t>позднее 20 р.д. с даты </a:t>
          </a:r>
          <a:r>
            <a:rPr lang="ru-RU" b="0" i="0" dirty="0" smtClean="0">
              <a:solidFill>
                <a:srgbClr val="063888"/>
              </a:solidFill>
              <a:latin typeface="Cambria" pitchFamily="18" charset="0"/>
            </a:rPr>
            <a:t>регистрации. Общее </a:t>
          </a:r>
          <a:r>
            <a:rPr lang="ru-RU" b="0" i="0" dirty="0" smtClean="0">
              <a:solidFill>
                <a:srgbClr val="063888"/>
              </a:solidFill>
              <a:latin typeface="Cambria" pitchFamily="18" charset="0"/>
            </a:rPr>
            <a:t>время 2 часа 30 минут. Результат - претенденту после окончания КЭ. </a:t>
          </a:r>
          <a:endParaRPr lang="ru-RU" dirty="0">
            <a:solidFill>
              <a:srgbClr val="063888"/>
            </a:solidFill>
            <a:latin typeface="Cambria" pitchFamily="18" charset="0"/>
          </a:endParaRPr>
        </a:p>
      </dgm:t>
    </dgm:pt>
    <dgm:pt modelId="{2B273F21-B55D-4875-A3D9-0F2AE2AB6239}" type="parTrans" cxnId="{1C46D793-1BCF-45E7-A694-E69D10E599B3}">
      <dgm:prSet/>
      <dgm:spPr/>
      <dgm:t>
        <a:bodyPr/>
        <a:lstStyle/>
        <a:p>
          <a:endParaRPr lang="ru-RU">
            <a:solidFill>
              <a:srgbClr val="063888"/>
            </a:solidFill>
          </a:endParaRPr>
        </a:p>
      </dgm:t>
    </dgm:pt>
    <dgm:pt modelId="{BA14E5A7-EDC4-4F8A-8F6E-EEEF619A7636}" type="sibTrans" cxnId="{1C46D793-1BCF-45E7-A694-E69D10E599B3}">
      <dgm:prSet/>
      <dgm:spPr/>
      <dgm:t>
        <a:bodyPr/>
        <a:lstStyle/>
        <a:p>
          <a:endParaRPr lang="ru-RU">
            <a:solidFill>
              <a:srgbClr val="063888"/>
            </a:solidFill>
          </a:endParaRPr>
        </a:p>
      </dgm:t>
    </dgm:pt>
    <dgm:pt modelId="{8745FE48-A4BA-4E55-A61C-6D33022CED19}" type="pres">
      <dgm:prSet presAssocID="{43282710-5F04-4EC8-9A2B-EEA4721E778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9FC1E8-307B-4CBD-BE76-D7006C11EE22}" type="pres">
      <dgm:prSet presAssocID="{A08093C4-3E59-40FB-94D6-1E7B589AD017}" presName="composite" presStyleCnt="0"/>
      <dgm:spPr/>
    </dgm:pt>
    <dgm:pt modelId="{9416174E-DA48-418C-B09C-FC56AF6BDDED}" type="pres">
      <dgm:prSet presAssocID="{A08093C4-3E59-40FB-94D6-1E7B589AD017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51502A-95A5-4F8D-A402-D6296905C62A}" type="pres">
      <dgm:prSet presAssocID="{A08093C4-3E59-40FB-94D6-1E7B589AD017}" presName="descendantText" presStyleLbl="alignAcc1" presStyleIdx="0" presStyleCnt="1" custScaleY="1136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F84BE9-96A6-4168-99BA-A8ED476135DD}" type="presOf" srcId="{A08093C4-3E59-40FB-94D6-1E7B589AD017}" destId="{9416174E-DA48-418C-B09C-FC56AF6BDDED}" srcOrd="0" destOrd="0" presId="urn:microsoft.com/office/officeart/2005/8/layout/chevron2"/>
    <dgm:cxn modelId="{36BA48A0-2147-442F-B520-63018E636189}" type="presOf" srcId="{E61C24E0-DBEC-42A5-8F7B-1456FB22C57D}" destId="{8E51502A-95A5-4F8D-A402-D6296905C62A}" srcOrd="0" destOrd="0" presId="urn:microsoft.com/office/officeart/2005/8/layout/chevron2"/>
    <dgm:cxn modelId="{F28BB4E0-25E5-40F2-8569-9C166E28C7E2}" type="presOf" srcId="{43282710-5F04-4EC8-9A2B-EEA4721E7789}" destId="{8745FE48-A4BA-4E55-A61C-6D33022CED19}" srcOrd="0" destOrd="0" presId="urn:microsoft.com/office/officeart/2005/8/layout/chevron2"/>
    <dgm:cxn modelId="{1C46D793-1BCF-45E7-A694-E69D10E599B3}" srcId="{A08093C4-3E59-40FB-94D6-1E7B589AD017}" destId="{E61C24E0-DBEC-42A5-8F7B-1456FB22C57D}" srcOrd="0" destOrd="0" parTransId="{2B273F21-B55D-4875-A3D9-0F2AE2AB6239}" sibTransId="{BA14E5A7-EDC4-4F8A-8F6E-EEEF619A7636}"/>
    <dgm:cxn modelId="{D908B5AB-76C9-4C86-9215-08F8BE0F8031}" srcId="{43282710-5F04-4EC8-9A2B-EEA4721E7789}" destId="{A08093C4-3E59-40FB-94D6-1E7B589AD017}" srcOrd="0" destOrd="0" parTransId="{CD8ED0A7-8CF1-4DF1-BBB0-644849C03897}" sibTransId="{87277BEB-46FA-4073-88F8-B71091D995CB}"/>
    <dgm:cxn modelId="{38DB5338-6BA9-4858-945D-0EB5829135A8}" type="presParOf" srcId="{8745FE48-A4BA-4E55-A61C-6D33022CED19}" destId="{3F9FC1E8-307B-4CBD-BE76-D7006C11EE22}" srcOrd="0" destOrd="0" presId="urn:microsoft.com/office/officeart/2005/8/layout/chevron2"/>
    <dgm:cxn modelId="{2062DC84-10ED-4DBF-ADF8-79C6B3E90BE6}" type="presParOf" srcId="{3F9FC1E8-307B-4CBD-BE76-D7006C11EE22}" destId="{9416174E-DA48-418C-B09C-FC56AF6BDDED}" srcOrd="0" destOrd="0" presId="urn:microsoft.com/office/officeart/2005/8/layout/chevron2"/>
    <dgm:cxn modelId="{9C8B5552-976D-4491-8EAF-14B14E5D8EA2}" type="presParOf" srcId="{3F9FC1E8-307B-4CBD-BE76-D7006C11EE22}" destId="{8E51502A-95A5-4F8D-A402-D6296905C62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3282710-5F04-4EC8-9A2B-EEA4721E7789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08093C4-3E59-40FB-94D6-1E7B589AD017}">
      <dgm:prSet phldrT="[Текст]"/>
      <dgm:spPr/>
      <dgm:t>
        <a:bodyPr/>
        <a:lstStyle/>
        <a:p>
          <a:r>
            <a:rPr lang="ru-RU" b="1" dirty="0" smtClean="0">
              <a:solidFill>
                <a:srgbClr val="FFFFFF"/>
              </a:solidFill>
              <a:latin typeface="Cambria" pitchFamily="18" charset="0"/>
            </a:rPr>
            <a:t>Заявление</a:t>
          </a:r>
          <a:endParaRPr lang="ru-RU" b="1" dirty="0">
            <a:solidFill>
              <a:srgbClr val="FFFFFF"/>
            </a:solidFill>
            <a:latin typeface="Cambria" pitchFamily="18" charset="0"/>
          </a:endParaRPr>
        </a:p>
      </dgm:t>
    </dgm:pt>
    <dgm:pt modelId="{CD8ED0A7-8CF1-4DF1-BBB0-644849C03897}" type="parTrans" cxnId="{D908B5AB-76C9-4C86-9215-08F8BE0F8031}">
      <dgm:prSet/>
      <dgm:spPr/>
      <dgm:t>
        <a:bodyPr/>
        <a:lstStyle/>
        <a:p>
          <a:endParaRPr lang="ru-RU">
            <a:solidFill>
              <a:srgbClr val="063888"/>
            </a:solidFill>
            <a:latin typeface="Cambria" pitchFamily="18" charset="0"/>
          </a:endParaRPr>
        </a:p>
      </dgm:t>
    </dgm:pt>
    <dgm:pt modelId="{87277BEB-46FA-4073-88F8-B71091D995CB}" type="sibTrans" cxnId="{D908B5AB-76C9-4C86-9215-08F8BE0F8031}">
      <dgm:prSet/>
      <dgm:spPr/>
      <dgm:t>
        <a:bodyPr/>
        <a:lstStyle/>
        <a:p>
          <a:endParaRPr lang="ru-RU">
            <a:solidFill>
              <a:srgbClr val="063888"/>
            </a:solidFill>
            <a:latin typeface="Cambria" pitchFamily="18" charset="0"/>
          </a:endParaRPr>
        </a:p>
      </dgm:t>
    </dgm:pt>
    <dgm:pt modelId="{E61C24E0-DBEC-42A5-8F7B-1456FB22C57D}">
      <dgm:prSet phldrT="[Текст]"/>
      <dgm:spPr/>
      <dgm:t>
        <a:bodyPr/>
        <a:lstStyle/>
        <a:p>
          <a:r>
            <a:rPr lang="ru-RU" b="0" i="0" dirty="0" smtClean="0">
              <a:solidFill>
                <a:srgbClr val="063888"/>
              </a:solidFill>
              <a:latin typeface="Cambria" pitchFamily="18" charset="0"/>
            </a:rPr>
            <a:t>Письменное заявление (лично либо почтовым отправлением)</a:t>
          </a:r>
          <a:endParaRPr lang="ru-RU" dirty="0">
            <a:solidFill>
              <a:srgbClr val="063888"/>
            </a:solidFill>
            <a:latin typeface="Cambria" pitchFamily="18" charset="0"/>
          </a:endParaRPr>
        </a:p>
      </dgm:t>
    </dgm:pt>
    <dgm:pt modelId="{2B273F21-B55D-4875-A3D9-0F2AE2AB6239}" type="parTrans" cxnId="{1C46D793-1BCF-45E7-A694-E69D10E599B3}">
      <dgm:prSet/>
      <dgm:spPr/>
      <dgm:t>
        <a:bodyPr/>
        <a:lstStyle/>
        <a:p>
          <a:endParaRPr lang="ru-RU">
            <a:solidFill>
              <a:srgbClr val="063888"/>
            </a:solidFill>
            <a:latin typeface="Cambria" pitchFamily="18" charset="0"/>
          </a:endParaRPr>
        </a:p>
      </dgm:t>
    </dgm:pt>
    <dgm:pt modelId="{BA14E5A7-EDC4-4F8A-8F6E-EEEF619A7636}" type="sibTrans" cxnId="{1C46D793-1BCF-45E7-A694-E69D10E599B3}">
      <dgm:prSet/>
      <dgm:spPr/>
      <dgm:t>
        <a:bodyPr/>
        <a:lstStyle/>
        <a:p>
          <a:endParaRPr lang="ru-RU">
            <a:solidFill>
              <a:srgbClr val="063888"/>
            </a:solidFill>
            <a:latin typeface="Cambria" pitchFamily="18" charset="0"/>
          </a:endParaRPr>
        </a:p>
      </dgm:t>
    </dgm:pt>
    <dgm:pt modelId="{5AFA0C1D-2EF4-41B4-961B-6A7FFE72B0AD}">
      <dgm:prSet phldrT="[Текст]"/>
      <dgm:spPr/>
      <dgm:t>
        <a:bodyPr/>
        <a:lstStyle/>
        <a:p>
          <a:r>
            <a:rPr lang="ru-RU" b="1" dirty="0" smtClean="0">
              <a:solidFill>
                <a:srgbClr val="FFFFFF"/>
              </a:solidFill>
              <a:latin typeface="Cambria" pitchFamily="18" charset="0"/>
            </a:rPr>
            <a:t>Решение</a:t>
          </a:r>
          <a:endParaRPr lang="ru-RU" b="1" dirty="0">
            <a:solidFill>
              <a:srgbClr val="FFFFFF"/>
            </a:solidFill>
            <a:latin typeface="Cambria" pitchFamily="18" charset="0"/>
          </a:endParaRPr>
        </a:p>
      </dgm:t>
    </dgm:pt>
    <dgm:pt modelId="{5E4677F2-7689-4BDD-ABC9-7625005635D1}" type="parTrans" cxnId="{5C867F16-2DAB-44DD-B97B-36B9FFF13AF4}">
      <dgm:prSet/>
      <dgm:spPr/>
      <dgm:t>
        <a:bodyPr/>
        <a:lstStyle/>
        <a:p>
          <a:endParaRPr lang="ru-RU">
            <a:solidFill>
              <a:srgbClr val="063888"/>
            </a:solidFill>
            <a:latin typeface="Cambria" pitchFamily="18" charset="0"/>
          </a:endParaRPr>
        </a:p>
      </dgm:t>
    </dgm:pt>
    <dgm:pt modelId="{C9157EA2-946E-41C0-AFA5-43E0E7D6D5F3}" type="sibTrans" cxnId="{5C867F16-2DAB-44DD-B97B-36B9FFF13AF4}">
      <dgm:prSet/>
      <dgm:spPr/>
      <dgm:t>
        <a:bodyPr/>
        <a:lstStyle/>
        <a:p>
          <a:endParaRPr lang="ru-RU">
            <a:solidFill>
              <a:srgbClr val="063888"/>
            </a:solidFill>
            <a:latin typeface="Cambria" pitchFamily="18" charset="0"/>
          </a:endParaRPr>
        </a:p>
      </dgm:t>
    </dgm:pt>
    <dgm:pt modelId="{F296BE49-B58B-448D-8BA3-5FE8550C9D7E}">
      <dgm:prSet phldrT="[Текст]"/>
      <dgm:spPr/>
      <dgm:t>
        <a:bodyPr/>
        <a:lstStyle/>
        <a:p>
          <a:r>
            <a:rPr lang="ru-RU" b="0" i="0" dirty="0" smtClean="0">
              <a:solidFill>
                <a:srgbClr val="063888"/>
              </a:solidFill>
              <a:latin typeface="Cambria" pitchFamily="18" charset="0"/>
            </a:rPr>
            <a:t>В течение 5 р.д. с </a:t>
          </a:r>
          <a:r>
            <a:rPr lang="ru-RU" b="0" i="0" dirty="0" smtClean="0">
              <a:solidFill>
                <a:srgbClr val="063888"/>
              </a:solidFill>
              <a:latin typeface="Cambria" pitchFamily="18" charset="0"/>
            </a:rPr>
            <a:t>даты получения </a:t>
          </a:r>
          <a:r>
            <a:rPr lang="ru-RU" b="0" i="0" dirty="0" smtClean="0">
              <a:solidFill>
                <a:srgbClr val="063888"/>
              </a:solidFill>
              <a:latin typeface="Cambria" pitchFamily="18" charset="0"/>
            </a:rPr>
            <a:t>заявления уполномоченный орган принимает решение о выдаче КА или об отказе в выдаче КА</a:t>
          </a:r>
          <a:endParaRPr lang="ru-RU" dirty="0">
            <a:solidFill>
              <a:srgbClr val="063888"/>
            </a:solidFill>
            <a:latin typeface="Cambria" pitchFamily="18" charset="0"/>
          </a:endParaRPr>
        </a:p>
      </dgm:t>
    </dgm:pt>
    <dgm:pt modelId="{49466075-5499-4EAA-A483-2E593DC42822}" type="parTrans" cxnId="{149BAC87-08EB-489B-AE68-AF2C2BF64BF9}">
      <dgm:prSet/>
      <dgm:spPr/>
      <dgm:t>
        <a:bodyPr/>
        <a:lstStyle/>
        <a:p>
          <a:endParaRPr lang="ru-RU">
            <a:solidFill>
              <a:srgbClr val="063888"/>
            </a:solidFill>
            <a:latin typeface="Cambria" pitchFamily="18" charset="0"/>
          </a:endParaRPr>
        </a:p>
      </dgm:t>
    </dgm:pt>
    <dgm:pt modelId="{70525A8D-5751-4F9B-8644-20A16890C28E}" type="sibTrans" cxnId="{149BAC87-08EB-489B-AE68-AF2C2BF64BF9}">
      <dgm:prSet/>
      <dgm:spPr/>
      <dgm:t>
        <a:bodyPr/>
        <a:lstStyle/>
        <a:p>
          <a:endParaRPr lang="ru-RU">
            <a:solidFill>
              <a:srgbClr val="063888"/>
            </a:solidFill>
            <a:latin typeface="Cambria" pitchFamily="18" charset="0"/>
          </a:endParaRPr>
        </a:p>
      </dgm:t>
    </dgm:pt>
    <dgm:pt modelId="{342AA6E8-2DFB-4250-9D73-EFBBF9CC82D6}">
      <dgm:prSet phldrT="[Текст]"/>
      <dgm:spPr/>
      <dgm:t>
        <a:bodyPr/>
        <a:lstStyle/>
        <a:p>
          <a:r>
            <a:rPr lang="ru-RU" b="1" dirty="0" smtClean="0">
              <a:solidFill>
                <a:srgbClr val="FFFFFF"/>
              </a:solidFill>
              <a:latin typeface="Cambria" pitchFamily="18" charset="0"/>
            </a:rPr>
            <a:t>Уведомление о решении</a:t>
          </a:r>
          <a:endParaRPr lang="ru-RU" b="1" dirty="0">
            <a:solidFill>
              <a:srgbClr val="FFFFFF"/>
            </a:solidFill>
            <a:latin typeface="Cambria" pitchFamily="18" charset="0"/>
          </a:endParaRPr>
        </a:p>
      </dgm:t>
    </dgm:pt>
    <dgm:pt modelId="{51FE0B6A-DFFA-43C2-9CEC-641C5BEF3FB2}" type="parTrans" cxnId="{9D29239F-D95D-4660-946F-F0EC5553A5E8}">
      <dgm:prSet/>
      <dgm:spPr/>
      <dgm:t>
        <a:bodyPr/>
        <a:lstStyle/>
        <a:p>
          <a:endParaRPr lang="ru-RU">
            <a:solidFill>
              <a:srgbClr val="063888"/>
            </a:solidFill>
            <a:latin typeface="Cambria" pitchFamily="18" charset="0"/>
          </a:endParaRPr>
        </a:p>
      </dgm:t>
    </dgm:pt>
    <dgm:pt modelId="{3CE8C193-02DE-4506-8EA6-75B0BC321C09}" type="sibTrans" cxnId="{9D29239F-D95D-4660-946F-F0EC5553A5E8}">
      <dgm:prSet/>
      <dgm:spPr/>
      <dgm:t>
        <a:bodyPr/>
        <a:lstStyle/>
        <a:p>
          <a:endParaRPr lang="ru-RU">
            <a:solidFill>
              <a:srgbClr val="063888"/>
            </a:solidFill>
            <a:latin typeface="Cambria" pitchFamily="18" charset="0"/>
          </a:endParaRPr>
        </a:p>
      </dgm:t>
    </dgm:pt>
    <dgm:pt modelId="{5A02D585-BF22-4CB7-A1A4-3BA37326A4C0}">
      <dgm:prSet phldrT="[Текст]"/>
      <dgm:spPr/>
      <dgm:t>
        <a:bodyPr/>
        <a:lstStyle/>
        <a:p>
          <a:r>
            <a:rPr lang="ru-RU" b="0" i="0" dirty="0" smtClean="0">
              <a:solidFill>
                <a:srgbClr val="063888"/>
              </a:solidFill>
              <a:latin typeface="Cambria" pitchFamily="18" charset="0"/>
            </a:rPr>
            <a:t>Уполномоченный орган уведомляет о принятии решения о выдаче / отказе в выдаче КА не позднее 5 р.д. с даты принятия решения путем направления электронного сообщения</a:t>
          </a:r>
          <a:endParaRPr lang="ru-RU" dirty="0">
            <a:solidFill>
              <a:srgbClr val="063888"/>
            </a:solidFill>
            <a:latin typeface="Cambria" pitchFamily="18" charset="0"/>
          </a:endParaRPr>
        </a:p>
      </dgm:t>
    </dgm:pt>
    <dgm:pt modelId="{14215414-81F7-44C7-B2B3-26DC25E54977}" type="parTrans" cxnId="{5595BE8D-67DC-4361-8CEA-B866B576D5CD}">
      <dgm:prSet/>
      <dgm:spPr/>
      <dgm:t>
        <a:bodyPr/>
        <a:lstStyle/>
        <a:p>
          <a:endParaRPr lang="ru-RU">
            <a:solidFill>
              <a:srgbClr val="063888"/>
            </a:solidFill>
            <a:latin typeface="Cambria" pitchFamily="18" charset="0"/>
          </a:endParaRPr>
        </a:p>
      </dgm:t>
    </dgm:pt>
    <dgm:pt modelId="{D84CFE7C-59C4-4A09-99AA-A35DB12C6032}" type="sibTrans" cxnId="{5595BE8D-67DC-4361-8CEA-B866B576D5CD}">
      <dgm:prSet/>
      <dgm:spPr/>
      <dgm:t>
        <a:bodyPr/>
        <a:lstStyle/>
        <a:p>
          <a:endParaRPr lang="ru-RU">
            <a:solidFill>
              <a:srgbClr val="063888"/>
            </a:solidFill>
            <a:latin typeface="Cambria" pitchFamily="18" charset="0"/>
          </a:endParaRPr>
        </a:p>
      </dgm:t>
    </dgm:pt>
    <dgm:pt modelId="{BD015B91-FAC6-4958-AB7A-4AA18CD9BEAB}">
      <dgm:prSet phldrT="[Текст]"/>
      <dgm:spPr/>
      <dgm:t>
        <a:bodyPr/>
        <a:lstStyle/>
        <a:p>
          <a:r>
            <a:rPr lang="ru-RU" b="1" dirty="0" smtClean="0">
              <a:solidFill>
                <a:srgbClr val="FFFFFF"/>
              </a:solidFill>
              <a:latin typeface="Cambria" pitchFamily="18" charset="0"/>
            </a:rPr>
            <a:t>Выдача КА</a:t>
          </a:r>
          <a:endParaRPr lang="ru-RU" b="1" dirty="0">
            <a:solidFill>
              <a:srgbClr val="FFFFFF"/>
            </a:solidFill>
            <a:latin typeface="Cambria" pitchFamily="18" charset="0"/>
          </a:endParaRPr>
        </a:p>
      </dgm:t>
    </dgm:pt>
    <dgm:pt modelId="{4BB5E1AB-342E-4239-B7F1-721C9D04A0D0}" type="parTrans" cxnId="{B8BECF8C-542E-493F-B6D2-AE79F57531D5}">
      <dgm:prSet/>
      <dgm:spPr/>
      <dgm:t>
        <a:bodyPr/>
        <a:lstStyle/>
        <a:p>
          <a:endParaRPr lang="ru-RU">
            <a:solidFill>
              <a:srgbClr val="063888"/>
            </a:solidFill>
            <a:latin typeface="Cambria" pitchFamily="18" charset="0"/>
          </a:endParaRPr>
        </a:p>
      </dgm:t>
    </dgm:pt>
    <dgm:pt modelId="{2063D6A1-80B5-40CD-B316-3A4DEDF94BEF}" type="sibTrans" cxnId="{B8BECF8C-542E-493F-B6D2-AE79F57531D5}">
      <dgm:prSet/>
      <dgm:spPr/>
      <dgm:t>
        <a:bodyPr/>
        <a:lstStyle/>
        <a:p>
          <a:endParaRPr lang="ru-RU">
            <a:solidFill>
              <a:srgbClr val="063888"/>
            </a:solidFill>
            <a:latin typeface="Cambria" pitchFamily="18" charset="0"/>
          </a:endParaRPr>
        </a:p>
      </dgm:t>
    </dgm:pt>
    <dgm:pt modelId="{C5A6DF07-242A-4386-8D12-548DDE7ECD65}">
      <dgm:prSet phldrT="[Текст]"/>
      <dgm:spPr/>
      <dgm:t>
        <a:bodyPr/>
        <a:lstStyle/>
        <a:p>
          <a:r>
            <a:rPr lang="ru-RU" b="0" i="0" dirty="0" smtClean="0">
              <a:solidFill>
                <a:srgbClr val="063888"/>
              </a:solidFill>
              <a:latin typeface="Cambria" pitchFamily="18" charset="0"/>
            </a:rPr>
            <a:t>КА выдается уполномоченным органом не позднее 10 р.д. с даты принятия решения о выдаче КА</a:t>
          </a:r>
          <a:endParaRPr lang="ru-RU" dirty="0">
            <a:solidFill>
              <a:srgbClr val="063888"/>
            </a:solidFill>
            <a:latin typeface="Cambria" pitchFamily="18" charset="0"/>
          </a:endParaRPr>
        </a:p>
      </dgm:t>
    </dgm:pt>
    <dgm:pt modelId="{70B307BC-C8CE-473A-B68D-E18E9440973B}" type="parTrans" cxnId="{3A905E14-65B1-440E-A60C-0A62B8229BF7}">
      <dgm:prSet/>
      <dgm:spPr/>
      <dgm:t>
        <a:bodyPr/>
        <a:lstStyle/>
        <a:p>
          <a:endParaRPr lang="ru-RU">
            <a:solidFill>
              <a:srgbClr val="063888"/>
            </a:solidFill>
            <a:latin typeface="Cambria" pitchFamily="18" charset="0"/>
          </a:endParaRPr>
        </a:p>
      </dgm:t>
    </dgm:pt>
    <dgm:pt modelId="{9BDB978A-58A9-4ADB-AD73-DA3BB4475560}" type="sibTrans" cxnId="{3A905E14-65B1-440E-A60C-0A62B8229BF7}">
      <dgm:prSet/>
      <dgm:spPr/>
      <dgm:t>
        <a:bodyPr/>
        <a:lstStyle/>
        <a:p>
          <a:endParaRPr lang="ru-RU">
            <a:solidFill>
              <a:srgbClr val="063888"/>
            </a:solidFill>
            <a:latin typeface="Cambria" pitchFamily="18" charset="0"/>
          </a:endParaRPr>
        </a:p>
      </dgm:t>
    </dgm:pt>
    <dgm:pt modelId="{8745FE48-A4BA-4E55-A61C-6D33022CED19}" type="pres">
      <dgm:prSet presAssocID="{43282710-5F04-4EC8-9A2B-EEA4721E778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9FC1E8-307B-4CBD-BE76-D7006C11EE22}" type="pres">
      <dgm:prSet presAssocID="{A08093C4-3E59-40FB-94D6-1E7B589AD017}" presName="composite" presStyleCnt="0"/>
      <dgm:spPr/>
    </dgm:pt>
    <dgm:pt modelId="{9416174E-DA48-418C-B09C-FC56AF6BDDED}" type="pres">
      <dgm:prSet presAssocID="{A08093C4-3E59-40FB-94D6-1E7B589AD017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51502A-95A5-4F8D-A402-D6296905C62A}" type="pres">
      <dgm:prSet presAssocID="{A08093C4-3E59-40FB-94D6-1E7B589AD017}" presName="descendantText" presStyleLbl="alignAcc1" presStyleIdx="0" presStyleCnt="4" custScaleY="1136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4FA377-6251-4FB2-9B7A-141BC37D9778}" type="pres">
      <dgm:prSet presAssocID="{87277BEB-46FA-4073-88F8-B71091D995CB}" presName="sp" presStyleCnt="0"/>
      <dgm:spPr/>
    </dgm:pt>
    <dgm:pt modelId="{F656E1F3-0968-4A76-8609-566E2539C97D}" type="pres">
      <dgm:prSet presAssocID="{5AFA0C1D-2EF4-41B4-961B-6A7FFE72B0AD}" presName="composite" presStyleCnt="0"/>
      <dgm:spPr/>
    </dgm:pt>
    <dgm:pt modelId="{6A97956B-B052-419C-93BF-5ABC5F9DE5B4}" type="pres">
      <dgm:prSet presAssocID="{5AFA0C1D-2EF4-41B4-961B-6A7FFE72B0AD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1FDB5B-9A14-4BD5-BF5B-A7A3800B288B}" type="pres">
      <dgm:prSet presAssocID="{5AFA0C1D-2EF4-41B4-961B-6A7FFE72B0AD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7C43D9-51C0-4873-803C-15DA72E45AA2}" type="pres">
      <dgm:prSet presAssocID="{C9157EA2-946E-41C0-AFA5-43E0E7D6D5F3}" presName="sp" presStyleCnt="0"/>
      <dgm:spPr/>
    </dgm:pt>
    <dgm:pt modelId="{FEAAFB34-EC9C-4A99-9194-6F8B05B2A76A}" type="pres">
      <dgm:prSet presAssocID="{342AA6E8-2DFB-4250-9D73-EFBBF9CC82D6}" presName="composite" presStyleCnt="0"/>
      <dgm:spPr/>
    </dgm:pt>
    <dgm:pt modelId="{C1BA7C9F-8A6B-463E-8BFB-60AB248D36DC}" type="pres">
      <dgm:prSet presAssocID="{342AA6E8-2DFB-4250-9D73-EFBBF9CC82D6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F72475-4DBE-4BAB-8CF6-5BB54757F63C}" type="pres">
      <dgm:prSet presAssocID="{342AA6E8-2DFB-4250-9D73-EFBBF9CC82D6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2C3F31-C314-476B-B1CF-9595837DF0E2}" type="pres">
      <dgm:prSet presAssocID="{3CE8C193-02DE-4506-8EA6-75B0BC321C09}" presName="sp" presStyleCnt="0"/>
      <dgm:spPr/>
    </dgm:pt>
    <dgm:pt modelId="{C10E9C47-0E76-4479-A48E-34381C40E261}" type="pres">
      <dgm:prSet presAssocID="{BD015B91-FAC6-4958-AB7A-4AA18CD9BEAB}" presName="composite" presStyleCnt="0"/>
      <dgm:spPr/>
    </dgm:pt>
    <dgm:pt modelId="{107B3A3D-C17F-40E5-B8A7-062320F8D64C}" type="pres">
      <dgm:prSet presAssocID="{BD015B91-FAC6-4958-AB7A-4AA18CD9BEAB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0204CB-4141-4B85-93EF-A57E0C975082}" type="pres">
      <dgm:prSet presAssocID="{BD015B91-FAC6-4958-AB7A-4AA18CD9BEAB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A0ABF5-9F54-49B8-A8A6-E39C7EA62BFE}" type="presOf" srcId="{A08093C4-3E59-40FB-94D6-1E7B589AD017}" destId="{9416174E-DA48-418C-B09C-FC56AF6BDDED}" srcOrd="0" destOrd="0" presId="urn:microsoft.com/office/officeart/2005/8/layout/chevron2"/>
    <dgm:cxn modelId="{149BAC87-08EB-489B-AE68-AF2C2BF64BF9}" srcId="{5AFA0C1D-2EF4-41B4-961B-6A7FFE72B0AD}" destId="{F296BE49-B58B-448D-8BA3-5FE8550C9D7E}" srcOrd="0" destOrd="0" parTransId="{49466075-5499-4EAA-A483-2E593DC42822}" sibTransId="{70525A8D-5751-4F9B-8644-20A16890C28E}"/>
    <dgm:cxn modelId="{B8BECF8C-542E-493F-B6D2-AE79F57531D5}" srcId="{43282710-5F04-4EC8-9A2B-EEA4721E7789}" destId="{BD015B91-FAC6-4958-AB7A-4AA18CD9BEAB}" srcOrd="3" destOrd="0" parTransId="{4BB5E1AB-342E-4239-B7F1-721C9D04A0D0}" sibTransId="{2063D6A1-80B5-40CD-B316-3A4DEDF94BEF}"/>
    <dgm:cxn modelId="{35E37200-6F77-408F-89A8-FBA4A54213B8}" type="presOf" srcId="{E61C24E0-DBEC-42A5-8F7B-1456FB22C57D}" destId="{8E51502A-95A5-4F8D-A402-D6296905C62A}" srcOrd="0" destOrd="0" presId="urn:microsoft.com/office/officeart/2005/8/layout/chevron2"/>
    <dgm:cxn modelId="{5C867F16-2DAB-44DD-B97B-36B9FFF13AF4}" srcId="{43282710-5F04-4EC8-9A2B-EEA4721E7789}" destId="{5AFA0C1D-2EF4-41B4-961B-6A7FFE72B0AD}" srcOrd="1" destOrd="0" parTransId="{5E4677F2-7689-4BDD-ABC9-7625005635D1}" sibTransId="{C9157EA2-946E-41C0-AFA5-43E0E7D6D5F3}"/>
    <dgm:cxn modelId="{3A905E14-65B1-440E-A60C-0A62B8229BF7}" srcId="{BD015B91-FAC6-4958-AB7A-4AA18CD9BEAB}" destId="{C5A6DF07-242A-4386-8D12-548DDE7ECD65}" srcOrd="0" destOrd="0" parTransId="{70B307BC-C8CE-473A-B68D-E18E9440973B}" sibTransId="{9BDB978A-58A9-4ADB-AD73-DA3BB4475560}"/>
    <dgm:cxn modelId="{5595BE8D-67DC-4361-8CEA-B866B576D5CD}" srcId="{342AA6E8-2DFB-4250-9D73-EFBBF9CC82D6}" destId="{5A02D585-BF22-4CB7-A1A4-3BA37326A4C0}" srcOrd="0" destOrd="0" parTransId="{14215414-81F7-44C7-B2B3-26DC25E54977}" sibTransId="{D84CFE7C-59C4-4A09-99AA-A35DB12C6032}"/>
    <dgm:cxn modelId="{284BFC8B-FD0F-45D4-91FF-1623BD869A2E}" type="presOf" srcId="{43282710-5F04-4EC8-9A2B-EEA4721E7789}" destId="{8745FE48-A4BA-4E55-A61C-6D33022CED19}" srcOrd="0" destOrd="0" presId="urn:microsoft.com/office/officeart/2005/8/layout/chevron2"/>
    <dgm:cxn modelId="{07A9C4C0-5F5A-4CDA-B2C5-E103EE106402}" type="presOf" srcId="{5AFA0C1D-2EF4-41B4-961B-6A7FFE72B0AD}" destId="{6A97956B-B052-419C-93BF-5ABC5F9DE5B4}" srcOrd="0" destOrd="0" presId="urn:microsoft.com/office/officeart/2005/8/layout/chevron2"/>
    <dgm:cxn modelId="{7B881E3A-0B0F-407A-91C2-B2FCFD78B84D}" type="presOf" srcId="{F296BE49-B58B-448D-8BA3-5FE8550C9D7E}" destId="{EA1FDB5B-9A14-4BD5-BF5B-A7A3800B288B}" srcOrd="0" destOrd="0" presId="urn:microsoft.com/office/officeart/2005/8/layout/chevron2"/>
    <dgm:cxn modelId="{66B75919-DE05-4293-8198-735F727FD4A8}" type="presOf" srcId="{BD015B91-FAC6-4958-AB7A-4AA18CD9BEAB}" destId="{107B3A3D-C17F-40E5-B8A7-062320F8D64C}" srcOrd="0" destOrd="0" presId="urn:microsoft.com/office/officeart/2005/8/layout/chevron2"/>
    <dgm:cxn modelId="{2653FA5C-8007-4A71-8DEB-BB060005108E}" type="presOf" srcId="{5A02D585-BF22-4CB7-A1A4-3BA37326A4C0}" destId="{20F72475-4DBE-4BAB-8CF6-5BB54757F63C}" srcOrd="0" destOrd="0" presId="urn:microsoft.com/office/officeart/2005/8/layout/chevron2"/>
    <dgm:cxn modelId="{D908B5AB-76C9-4C86-9215-08F8BE0F8031}" srcId="{43282710-5F04-4EC8-9A2B-EEA4721E7789}" destId="{A08093C4-3E59-40FB-94D6-1E7B589AD017}" srcOrd="0" destOrd="0" parTransId="{CD8ED0A7-8CF1-4DF1-BBB0-644849C03897}" sibTransId="{87277BEB-46FA-4073-88F8-B71091D995CB}"/>
    <dgm:cxn modelId="{1C46D793-1BCF-45E7-A694-E69D10E599B3}" srcId="{A08093C4-3E59-40FB-94D6-1E7B589AD017}" destId="{E61C24E0-DBEC-42A5-8F7B-1456FB22C57D}" srcOrd="0" destOrd="0" parTransId="{2B273F21-B55D-4875-A3D9-0F2AE2AB6239}" sibTransId="{BA14E5A7-EDC4-4F8A-8F6E-EEEF619A7636}"/>
    <dgm:cxn modelId="{9D29239F-D95D-4660-946F-F0EC5553A5E8}" srcId="{43282710-5F04-4EC8-9A2B-EEA4721E7789}" destId="{342AA6E8-2DFB-4250-9D73-EFBBF9CC82D6}" srcOrd="2" destOrd="0" parTransId="{51FE0B6A-DFFA-43C2-9CEC-641C5BEF3FB2}" sibTransId="{3CE8C193-02DE-4506-8EA6-75B0BC321C09}"/>
    <dgm:cxn modelId="{D8E95377-B7F1-44F5-B56C-DBD37094BFEB}" type="presOf" srcId="{342AA6E8-2DFB-4250-9D73-EFBBF9CC82D6}" destId="{C1BA7C9F-8A6B-463E-8BFB-60AB248D36DC}" srcOrd="0" destOrd="0" presId="urn:microsoft.com/office/officeart/2005/8/layout/chevron2"/>
    <dgm:cxn modelId="{B772F89E-3E03-4710-999F-971288925968}" type="presOf" srcId="{C5A6DF07-242A-4386-8D12-548DDE7ECD65}" destId="{8D0204CB-4141-4B85-93EF-A57E0C975082}" srcOrd="0" destOrd="0" presId="urn:microsoft.com/office/officeart/2005/8/layout/chevron2"/>
    <dgm:cxn modelId="{15E8B149-8ED4-4F50-B41D-D39BA0EBFBA9}" type="presParOf" srcId="{8745FE48-A4BA-4E55-A61C-6D33022CED19}" destId="{3F9FC1E8-307B-4CBD-BE76-D7006C11EE22}" srcOrd="0" destOrd="0" presId="urn:microsoft.com/office/officeart/2005/8/layout/chevron2"/>
    <dgm:cxn modelId="{F0C43A79-C1ED-493A-A264-E459937227EE}" type="presParOf" srcId="{3F9FC1E8-307B-4CBD-BE76-D7006C11EE22}" destId="{9416174E-DA48-418C-B09C-FC56AF6BDDED}" srcOrd="0" destOrd="0" presId="urn:microsoft.com/office/officeart/2005/8/layout/chevron2"/>
    <dgm:cxn modelId="{4E7002B4-47F0-4A2F-A1AB-EE8C5CCAD9BB}" type="presParOf" srcId="{3F9FC1E8-307B-4CBD-BE76-D7006C11EE22}" destId="{8E51502A-95A5-4F8D-A402-D6296905C62A}" srcOrd="1" destOrd="0" presId="urn:microsoft.com/office/officeart/2005/8/layout/chevron2"/>
    <dgm:cxn modelId="{36017E97-2270-4D04-B4B0-8E3226D5384E}" type="presParOf" srcId="{8745FE48-A4BA-4E55-A61C-6D33022CED19}" destId="{814FA377-6251-4FB2-9B7A-141BC37D9778}" srcOrd="1" destOrd="0" presId="urn:microsoft.com/office/officeart/2005/8/layout/chevron2"/>
    <dgm:cxn modelId="{871AB4E0-A876-4BD4-911A-1ED997A84803}" type="presParOf" srcId="{8745FE48-A4BA-4E55-A61C-6D33022CED19}" destId="{F656E1F3-0968-4A76-8609-566E2539C97D}" srcOrd="2" destOrd="0" presId="urn:microsoft.com/office/officeart/2005/8/layout/chevron2"/>
    <dgm:cxn modelId="{D04FFA6E-E2FD-4FAB-AC95-68BE5EAEAC51}" type="presParOf" srcId="{F656E1F3-0968-4A76-8609-566E2539C97D}" destId="{6A97956B-B052-419C-93BF-5ABC5F9DE5B4}" srcOrd="0" destOrd="0" presId="urn:microsoft.com/office/officeart/2005/8/layout/chevron2"/>
    <dgm:cxn modelId="{23FC32D2-D181-4E59-AFB5-CC62B7C72DBC}" type="presParOf" srcId="{F656E1F3-0968-4A76-8609-566E2539C97D}" destId="{EA1FDB5B-9A14-4BD5-BF5B-A7A3800B288B}" srcOrd="1" destOrd="0" presId="urn:microsoft.com/office/officeart/2005/8/layout/chevron2"/>
    <dgm:cxn modelId="{027172DF-7BE6-4B7C-B7AA-AC1BAD0EE9F5}" type="presParOf" srcId="{8745FE48-A4BA-4E55-A61C-6D33022CED19}" destId="{787C43D9-51C0-4873-803C-15DA72E45AA2}" srcOrd="3" destOrd="0" presId="urn:microsoft.com/office/officeart/2005/8/layout/chevron2"/>
    <dgm:cxn modelId="{792E14E0-A16D-47D4-A13B-4F4373C0BCE2}" type="presParOf" srcId="{8745FE48-A4BA-4E55-A61C-6D33022CED19}" destId="{FEAAFB34-EC9C-4A99-9194-6F8B05B2A76A}" srcOrd="4" destOrd="0" presId="urn:microsoft.com/office/officeart/2005/8/layout/chevron2"/>
    <dgm:cxn modelId="{3D69B912-6C49-48FC-83A8-A325A99DF1B2}" type="presParOf" srcId="{FEAAFB34-EC9C-4A99-9194-6F8B05B2A76A}" destId="{C1BA7C9F-8A6B-463E-8BFB-60AB248D36DC}" srcOrd="0" destOrd="0" presId="urn:microsoft.com/office/officeart/2005/8/layout/chevron2"/>
    <dgm:cxn modelId="{9E796ECA-710A-4849-B5B7-0870B4E4D131}" type="presParOf" srcId="{FEAAFB34-EC9C-4A99-9194-6F8B05B2A76A}" destId="{20F72475-4DBE-4BAB-8CF6-5BB54757F63C}" srcOrd="1" destOrd="0" presId="urn:microsoft.com/office/officeart/2005/8/layout/chevron2"/>
    <dgm:cxn modelId="{392D3F3F-5C7C-4B46-91A9-7AEEFA320441}" type="presParOf" srcId="{8745FE48-A4BA-4E55-A61C-6D33022CED19}" destId="{962C3F31-C314-476B-B1CF-9595837DF0E2}" srcOrd="5" destOrd="0" presId="urn:microsoft.com/office/officeart/2005/8/layout/chevron2"/>
    <dgm:cxn modelId="{9922A99A-3D0C-42EF-91E1-A14D6B65DDF5}" type="presParOf" srcId="{8745FE48-A4BA-4E55-A61C-6D33022CED19}" destId="{C10E9C47-0E76-4479-A48E-34381C40E261}" srcOrd="6" destOrd="0" presId="urn:microsoft.com/office/officeart/2005/8/layout/chevron2"/>
    <dgm:cxn modelId="{5B3511B9-E97D-4B03-9FAE-FEAF66FE9D82}" type="presParOf" srcId="{C10E9C47-0E76-4479-A48E-34381C40E261}" destId="{107B3A3D-C17F-40E5-B8A7-062320F8D64C}" srcOrd="0" destOrd="0" presId="urn:microsoft.com/office/officeart/2005/8/layout/chevron2"/>
    <dgm:cxn modelId="{D1E5FFB0-A2CE-42EF-91E7-6253D454F0CC}" type="presParOf" srcId="{C10E9C47-0E76-4479-A48E-34381C40E261}" destId="{8D0204CB-4141-4B85-93EF-A57E0C97508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3282710-5F04-4EC8-9A2B-EEA4721E7789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08093C4-3E59-40FB-94D6-1E7B589AD017}">
      <dgm:prSet phldrT="[Текст]"/>
      <dgm:spPr/>
      <dgm:t>
        <a:bodyPr/>
        <a:lstStyle/>
        <a:p>
          <a:r>
            <a:rPr lang="ru-RU" b="1" dirty="0" smtClean="0">
              <a:solidFill>
                <a:srgbClr val="FFFFFF"/>
              </a:solidFill>
            </a:rPr>
            <a:t>Заявление</a:t>
          </a:r>
          <a:endParaRPr lang="ru-RU" b="1" dirty="0">
            <a:solidFill>
              <a:srgbClr val="FFFFFF"/>
            </a:solidFill>
          </a:endParaRPr>
        </a:p>
      </dgm:t>
    </dgm:pt>
    <dgm:pt modelId="{CD8ED0A7-8CF1-4DF1-BBB0-644849C03897}" type="parTrans" cxnId="{D908B5AB-76C9-4C86-9215-08F8BE0F8031}">
      <dgm:prSet/>
      <dgm:spPr/>
      <dgm:t>
        <a:bodyPr/>
        <a:lstStyle/>
        <a:p>
          <a:endParaRPr lang="ru-RU">
            <a:solidFill>
              <a:srgbClr val="063888"/>
            </a:solidFill>
          </a:endParaRPr>
        </a:p>
      </dgm:t>
    </dgm:pt>
    <dgm:pt modelId="{87277BEB-46FA-4073-88F8-B71091D995CB}" type="sibTrans" cxnId="{D908B5AB-76C9-4C86-9215-08F8BE0F8031}">
      <dgm:prSet/>
      <dgm:spPr/>
      <dgm:t>
        <a:bodyPr/>
        <a:lstStyle/>
        <a:p>
          <a:endParaRPr lang="ru-RU">
            <a:solidFill>
              <a:srgbClr val="063888"/>
            </a:solidFill>
          </a:endParaRPr>
        </a:p>
      </dgm:t>
    </dgm:pt>
    <dgm:pt modelId="{E61C24E0-DBEC-42A5-8F7B-1456FB22C57D}">
      <dgm:prSet phldrT="[Текст]" custT="1"/>
      <dgm:spPr/>
      <dgm:t>
        <a:bodyPr/>
        <a:lstStyle/>
        <a:p>
          <a:r>
            <a:rPr lang="ru-RU" sz="2000" b="0" i="0" dirty="0" smtClean="0">
              <a:solidFill>
                <a:srgbClr val="063888"/>
              </a:solidFill>
              <a:latin typeface="Cambria" pitchFamily="18" charset="0"/>
            </a:rPr>
            <a:t>Письменное заявление (лично либо почтовым отправлением)</a:t>
          </a:r>
          <a:endParaRPr lang="ru-RU" sz="2000" dirty="0">
            <a:solidFill>
              <a:srgbClr val="063888"/>
            </a:solidFill>
          </a:endParaRPr>
        </a:p>
      </dgm:t>
    </dgm:pt>
    <dgm:pt modelId="{2B273F21-B55D-4875-A3D9-0F2AE2AB6239}" type="parTrans" cxnId="{1C46D793-1BCF-45E7-A694-E69D10E599B3}">
      <dgm:prSet/>
      <dgm:spPr/>
      <dgm:t>
        <a:bodyPr/>
        <a:lstStyle/>
        <a:p>
          <a:endParaRPr lang="ru-RU">
            <a:solidFill>
              <a:srgbClr val="063888"/>
            </a:solidFill>
          </a:endParaRPr>
        </a:p>
      </dgm:t>
    </dgm:pt>
    <dgm:pt modelId="{BA14E5A7-EDC4-4F8A-8F6E-EEEF619A7636}" type="sibTrans" cxnId="{1C46D793-1BCF-45E7-A694-E69D10E599B3}">
      <dgm:prSet/>
      <dgm:spPr/>
      <dgm:t>
        <a:bodyPr/>
        <a:lstStyle/>
        <a:p>
          <a:endParaRPr lang="ru-RU">
            <a:solidFill>
              <a:srgbClr val="063888"/>
            </a:solidFill>
          </a:endParaRPr>
        </a:p>
      </dgm:t>
    </dgm:pt>
    <dgm:pt modelId="{8745FE48-A4BA-4E55-A61C-6D33022CED19}" type="pres">
      <dgm:prSet presAssocID="{43282710-5F04-4EC8-9A2B-EEA4721E778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9FC1E8-307B-4CBD-BE76-D7006C11EE22}" type="pres">
      <dgm:prSet presAssocID="{A08093C4-3E59-40FB-94D6-1E7B589AD017}" presName="composite" presStyleCnt="0"/>
      <dgm:spPr/>
    </dgm:pt>
    <dgm:pt modelId="{9416174E-DA48-418C-B09C-FC56AF6BDDED}" type="pres">
      <dgm:prSet presAssocID="{A08093C4-3E59-40FB-94D6-1E7B589AD017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51502A-95A5-4F8D-A402-D6296905C62A}" type="pres">
      <dgm:prSet presAssocID="{A08093C4-3E59-40FB-94D6-1E7B589AD017}" presName="descendantText" presStyleLbl="alignAcc1" presStyleIdx="0" presStyleCnt="1" custScaleY="1136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08B5AB-76C9-4C86-9215-08F8BE0F8031}" srcId="{43282710-5F04-4EC8-9A2B-EEA4721E7789}" destId="{A08093C4-3E59-40FB-94D6-1E7B589AD017}" srcOrd="0" destOrd="0" parTransId="{CD8ED0A7-8CF1-4DF1-BBB0-644849C03897}" sibTransId="{87277BEB-46FA-4073-88F8-B71091D995CB}"/>
    <dgm:cxn modelId="{BF4AAFE6-3371-4BF0-BBA1-4F4A60882EDB}" type="presOf" srcId="{A08093C4-3E59-40FB-94D6-1E7B589AD017}" destId="{9416174E-DA48-418C-B09C-FC56AF6BDDED}" srcOrd="0" destOrd="0" presId="urn:microsoft.com/office/officeart/2005/8/layout/chevron2"/>
    <dgm:cxn modelId="{587641C4-D8D6-478D-A8B3-2B7AFB94B00D}" type="presOf" srcId="{E61C24E0-DBEC-42A5-8F7B-1456FB22C57D}" destId="{8E51502A-95A5-4F8D-A402-D6296905C62A}" srcOrd="0" destOrd="0" presId="urn:microsoft.com/office/officeart/2005/8/layout/chevron2"/>
    <dgm:cxn modelId="{88E8C8BB-1CBA-4924-8BFF-FC9CE8BAD80C}" type="presOf" srcId="{43282710-5F04-4EC8-9A2B-EEA4721E7789}" destId="{8745FE48-A4BA-4E55-A61C-6D33022CED19}" srcOrd="0" destOrd="0" presId="urn:microsoft.com/office/officeart/2005/8/layout/chevron2"/>
    <dgm:cxn modelId="{1C46D793-1BCF-45E7-A694-E69D10E599B3}" srcId="{A08093C4-3E59-40FB-94D6-1E7B589AD017}" destId="{E61C24E0-DBEC-42A5-8F7B-1456FB22C57D}" srcOrd="0" destOrd="0" parTransId="{2B273F21-B55D-4875-A3D9-0F2AE2AB6239}" sibTransId="{BA14E5A7-EDC4-4F8A-8F6E-EEEF619A7636}"/>
    <dgm:cxn modelId="{533F69FD-C364-4827-8E5B-884C87562062}" type="presParOf" srcId="{8745FE48-A4BA-4E55-A61C-6D33022CED19}" destId="{3F9FC1E8-307B-4CBD-BE76-D7006C11EE22}" srcOrd="0" destOrd="0" presId="urn:microsoft.com/office/officeart/2005/8/layout/chevron2"/>
    <dgm:cxn modelId="{56CB64CB-6B52-44F9-85AF-BF261601B402}" type="presParOf" srcId="{3F9FC1E8-307B-4CBD-BE76-D7006C11EE22}" destId="{9416174E-DA48-418C-B09C-FC56AF6BDDED}" srcOrd="0" destOrd="0" presId="urn:microsoft.com/office/officeart/2005/8/layout/chevron2"/>
    <dgm:cxn modelId="{5F4E0D0C-1EED-4BBC-81EE-928112E1E692}" type="presParOf" srcId="{3F9FC1E8-307B-4CBD-BE76-D7006C11EE22}" destId="{8E51502A-95A5-4F8D-A402-D6296905C62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3282710-5F04-4EC8-9A2B-EEA4721E7789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08093C4-3E59-40FB-94D6-1E7B589AD017}">
      <dgm:prSet phldrT="[Текст]"/>
      <dgm:spPr/>
      <dgm:t>
        <a:bodyPr/>
        <a:lstStyle/>
        <a:p>
          <a:r>
            <a:rPr lang="ru-RU" b="1" dirty="0" smtClean="0">
              <a:solidFill>
                <a:srgbClr val="FFFFFF"/>
              </a:solidFill>
            </a:rPr>
            <a:t>Решение</a:t>
          </a:r>
          <a:endParaRPr lang="ru-RU" b="1" dirty="0">
            <a:solidFill>
              <a:srgbClr val="FFFFFF"/>
            </a:solidFill>
          </a:endParaRPr>
        </a:p>
      </dgm:t>
    </dgm:pt>
    <dgm:pt modelId="{CD8ED0A7-8CF1-4DF1-BBB0-644849C03897}" type="parTrans" cxnId="{D908B5AB-76C9-4C86-9215-08F8BE0F8031}">
      <dgm:prSet/>
      <dgm:spPr/>
      <dgm:t>
        <a:bodyPr/>
        <a:lstStyle/>
        <a:p>
          <a:endParaRPr lang="ru-RU">
            <a:solidFill>
              <a:srgbClr val="063888"/>
            </a:solidFill>
          </a:endParaRPr>
        </a:p>
      </dgm:t>
    </dgm:pt>
    <dgm:pt modelId="{87277BEB-46FA-4073-88F8-B71091D995CB}" type="sibTrans" cxnId="{D908B5AB-76C9-4C86-9215-08F8BE0F8031}">
      <dgm:prSet/>
      <dgm:spPr/>
      <dgm:t>
        <a:bodyPr/>
        <a:lstStyle/>
        <a:p>
          <a:endParaRPr lang="ru-RU">
            <a:solidFill>
              <a:srgbClr val="063888"/>
            </a:solidFill>
          </a:endParaRPr>
        </a:p>
      </dgm:t>
    </dgm:pt>
    <dgm:pt modelId="{E61C24E0-DBEC-42A5-8F7B-1456FB22C57D}">
      <dgm:prSet phldrT="[Текст]"/>
      <dgm:spPr/>
      <dgm:t>
        <a:bodyPr/>
        <a:lstStyle/>
        <a:p>
          <a:r>
            <a:rPr lang="ru-RU" b="0" i="0" dirty="0" smtClean="0">
              <a:solidFill>
                <a:srgbClr val="063888"/>
              </a:solidFill>
              <a:latin typeface="Cambria" pitchFamily="18" charset="0"/>
            </a:rPr>
            <a:t>В течение 5 р.д. с </a:t>
          </a:r>
          <a:r>
            <a:rPr lang="ru-RU" b="0" i="0" dirty="0" smtClean="0">
              <a:solidFill>
                <a:srgbClr val="063888"/>
              </a:solidFill>
              <a:latin typeface="Cambria" pitchFamily="18" charset="0"/>
            </a:rPr>
            <a:t>даты получения </a:t>
          </a:r>
          <a:r>
            <a:rPr lang="ru-RU" b="0" i="0" dirty="0" smtClean="0">
              <a:solidFill>
                <a:srgbClr val="063888"/>
              </a:solidFill>
              <a:latin typeface="Cambria" pitchFamily="18" charset="0"/>
            </a:rPr>
            <a:t>заявления уполномоченный орган принимает решение о выдаче КА или об отказе в выдаче КА</a:t>
          </a:r>
          <a:endParaRPr lang="ru-RU" dirty="0">
            <a:solidFill>
              <a:srgbClr val="063888"/>
            </a:solidFill>
            <a:latin typeface="Cambria" pitchFamily="18" charset="0"/>
          </a:endParaRPr>
        </a:p>
      </dgm:t>
    </dgm:pt>
    <dgm:pt modelId="{2B273F21-B55D-4875-A3D9-0F2AE2AB6239}" type="parTrans" cxnId="{1C46D793-1BCF-45E7-A694-E69D10E599B3}">
      <dgm:prSet/>
      <dgm:spPr/>
      <dgm:t>
        <a:bodyPr/>
        <a:lstStyle/>
        <a:p>
          <a:endParaRPr lang="ru-RU">
            <a:solidFill>
              <a:srgbClr val="063888"/>
            </a:solidFill>
          </a:endParaRPr>
        </a:p>
      </dgm:t>
    </dgm:pt>
    <dgm:pt modelId="{BA14E5A7-EDC4-4F8A-8F6E-EEEF619A7636}" type="sibTrans" cxnId="{1C46D793-1BCF-45E7-A694-E69D10E599B3}">
      <dgm:prSet/>
      <dgm:spPr/>
      <dgm:t>
        <a:bodyPr/>
        <a:lstStyle/>
        <a:p>
          <a:endParaRPr lang="ru-RU">
            <a:solidFill>
              <a:srgbClr val="063888"/>
            </a:solidFill>
          </a:endParaRPr>
        </a:p>
      </dgm:t>
    </dgm:pt>
    <dgm:pt modelId="{8745FE48-A4BA-4E55-A61C-6D33022CED19}" type="pres">
      <dgm:prSet presAssocID="{43282710-5F04-4EC8-9A2B-EEA4721E778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9FC1E8-307B-4CBD-BE76-D7006C11EE22}" type="pres">
      <dgm:prSet presAssocID="{A08093C4-3E59-40FB-94D6-1E7B589AD017}" presName="composite" presStyleCnt="0"/>
      <dgm:spPr/>
    </dgm:pt>
    <dgm:pt modelId="{9416174E-DA48-418C-B09C-FC56AF6BDDED}" type="pres">
      <dgm:prSet presAssocID="{A08093C4-3E59-40FB-94D6-1E7B589AD017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51502A-95A5-4F8D-A402-D6296905C62A}" type="pres">
      <dgm:prSet presAssocID="{A08093C4-3E59-40FB-94D6-1E7B589AD017}" presName="descendantText" presStyleLbl="alignAcc1" presStyleIdx="0" presStyleCnt="1" custScaleY="1136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EA7EDF-D684-45E6-BEEF-173FF0F8DDCF}" type="presOf" srcId="{43282710-5F04-4EC8-9A2B-EEA4721E7789}" destId="{8745FE48-A4BA-4E55-A61C-6D33022CED19}" srcOrd="0" destOrd="0" presId="urn:microsoft.com/office/officeart/2005/8/layout/chevron2"/>
    <dgm:cxn modelId="{1D5A75A3-58B8-4943-AC35-37FF676D35D8}" type="presOf" srcId="{A08093C4-3E59-40FB-94D6-1E7B589AD017}" destId="{9416174E-DA48-418C-B09C-FC56AF6BDDED}" srcOrd="0" destOrd="0" presId="urn:microsoft.com/office/officeart/2005/8/layout/chevron2"/>
    <dgm:cxn modelId="{FD2C6956-C6F9-471F-A9AA-621667F1E425}" type="presOf" srcId="{E61C24E0-DBEC-42A5-8F7B-1456FB22C57D}" destId="{8E51502A-95A5-4F8D-A402-D6296905C62A}" srcOrd="0" destOrd="0" presId="urn:microsoft.com/office/officeart/2005/8/layout/chevron2"/>
    <dgm:cxn modelId="{1C46D793-1BCF-45E7-A694-E69D10E599B3}" srcId="{A08093C4-3E59-40FB-94D6-1E7B589AD017}" destId="{E61C24E0-DBEC-42A5-8F7B-1456FB22C57D}" srcOrd="0" destOrd="0" parTransId="{2B273F21-B55D-4875-A3D9-0F2AE2AB6239}" sibTransId="{BA14E5A7-EDC4-4F8A-8F6E-EEEF619A7636}"/>
    <dgm:cxn modelId="{D908B5AB-76C9-4C86-9215-08F8BE0F8031}" srcId="{43282710-5F04-4EC8-9A2B-EEA4721E7789}" destId="{A08093C4-3E59-40FB-94D6-1E7B589AD017}" srcOrd="0" destOrd="0" parTransId="{CD8ED0A7-8CF1-4DF1-BBB0-644849C03897}" sibTransId="{87277BEB-46FA-4073-88F8-B71091D995CB}"/>
    <dgm:cxn modelId="{684F1335-06BA-4210-8C7E-AEEDF97B9DFC}" type="presParOf" srcId="{8745FE48-A4BA-4E55-A61C-6D33022CED19}" destId="{3F9FC1E8-307B-4CBD-BE76-D7006C11EE22}" srcOrd="0" destOrd="0" presId="urn:microsoft.com/office/officeart/2005/8/layout/chevron2"/>
    <dgm:cxn modelId="{C5ABBBC5-340A-4022-9899-CDB578CCBD8A}" type="presParOf" srcId="{3F9FC1E8-307B-4CBD-BE76-D7006C11EE22}" destId="{9416174E-DA48-418C-B09C-FC56AF6BDDED}" srcOrd="0" destOrd="0" presId="urn:microsoft.com/office/officeart/2005/8/layout/chevron2"/>
    <dgm:cxn modelId="{73E105CF-914A-4F32-B6A2-7BE6CF073538}" type="presParOf" srcId="{3F9FC1E8-307B-4CBD-BE76-D7006C11EE22}" destId="{8E51502A-95A5-4F8D-A402-D6296905C62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3282710-5F04-4EC8-9A2B-EEA4721E7789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08093C4-3E59-40FB-94D6-1E7B589AD017}">
      <dgm:prSet phldrT="[Текст]" custT="1"/>
      <dgm:spPr/>
      <dgm:t>
        <a:bodyPr/>
        <a:lstStyle/>
        <a:p>
          <a:r>
            <a:rPr lang="ru-RU" sz="1000" b="1" dirty="0" err="1" smtClean="0">
              <a:solidFill>
                <a:srgbClr val="FFFFFF"/>
              </a:solidFill>
            </a:rPr>
            <a:t>Уведомл</a:t>
          </a:r>
          <a:r>
            <a:rPr lang="ru-RU" sz="1000" b="1" dirty="0" smtClean="0">
              <a:solidFill>
                <a:srgbClr val="FFFFFF"/>
              </a:solidFill>
            </a:rPr>
            <a:t>. о решении</a:t>
          </a:r>
          <a:endParaRPr lang="ru-RU" sz="1000" b="1" dirty="0">
            <a:solidFill>
              <a:srgbClr val="FFFFFF"/>
            </a:solidFill>
          </a:endParaRPr>
        </a:p>
      </dgm:t>
    </dgm:pt>
    <dgm:pt modelId="{CD8ED0A7-8CF1-4DF1-BBB0-644849C03897}" type="parTrans" cxnId="{D908B5AB-76C9-4C86-9215-08F8BE0F8031}">
      <dgm:prSet/>
      <dgm:spPr/>
      <dgm:t>
        <a:bodyPr/>
        <a:lstStyle/>
        <a:p>
          <a:endParaRPr lang="ru-RU" sz="1600">
            <a:solidFill>
              <a:srgbClr val="063888"/>
            </a:solidFill>
          </a:endParaRPr>
        </a:p>
      </dgm:t>
    </dgm:pt>
    <dgm:pt modelId="{87277BEB-46FA-4073-88F8-B71091D995CB}" type="sibTrans" cxnId="{D908B5AB-76C9-4C86-9215-08F8BE0F8031}">
      <dgm:prSet/>
      <dgm:spPr/>
      <dgm:t>
        <a:bodyPr/>
        <a:lstStyle/>
        <a:p>
          <a:endParaRPr lang="ru-RU" sz="1600">
            <a:solidFill>
              <a:srgbClr val="063888"/>
            </a:solidFill>
          </a:endParaRPr>
        </a:p>
      </dgm:t>
    </dgm:pt>
    <dgm:pt modelId="{E61C24E0-DBEC-42A5-8F7B-1456FB22C57D}">
      <dgm:prSet phldrT="[Текст]" custT="1"/>
      <dgm:spPr/>
      <dgm:t>
        <a:bodyPr/>
        <a:lstStyle/>
        <a:p>
          <a:r>
            <a:rPr lang="ru-RU" sz="1600" b="0" i="0" dirty="0" smtClean="0">
              <a:solidFill>
                <a:srgbClr val="063888"/>
              </a:solidFill>
              <a:latin typeface="Cambria" pitchFamily="18" charset="0"/>
            </a:rPr>
            <a:t>Уполномоченный орган уведомляет о принятии решения о выдаче / отказе в выдаче КА не позднее 5 р.д. с даты принятия решения путем направления электронного сообщения</a:t>
          </a:r>
          <a:endParaRPr lang="ru-RU" sz="1600" dirty="0">
            <a:solidFill>
              <a:srgbClr val="063888"/>
            </a:solidFill>
            <a:latin typeface="Cambria" pitchFamily="18" charset="0"/>
          </a:endParaRPr>
        </a:p>
      </dgm:t>
    </dgm:pt>
    <dgm:pt modelId="{2B273F21-B55D-4875-A3D9-0F2AE2AB6239}" type="parTrans" cxnId="{1C46D793-1BCF-45E7-A694-E69D10E599B3}">
      <dgm:prSet/>
      <dgm:spPr/>
      <dgm:t>
        <a:bodyPr/>
        <a:lstStyle/>
        <a:p>
          <a:endParaRPr lang="ru-RU" sz="1600">
            <a:solidFill>
              <a:srgbClr val="063888"/>
            </a:solidFill>
          </a:endParaRPr>
        </a:p>
      </dgm:t>
    </dgm:pt>
    <dgm:pt modelId="{BA14E5A7-EDC4-4F8A-8F6E-EEEF619A7636}" type="sibTrans" cxnId="{1C46D793-1BCF-45E7-A694-E69D10E599B3}">
      <dgm:prSet/>
      <dgm:spPr/>
      <dgm:t>
        <a:bodyPr/>
        <a:lstStyle/>
        <a:p>
          <a:endParaRPr lang="ru-RU" sz="1600">
            <a:solidFill>
              <a:srgbClr val="063888"/>
            </a:solidFill>
          </a:endParaRPr>
        </a:p>
      </dgm:t>
    </dgm:pt>
    <dgm:pt modelId="{8745FE48-A4BA-4E55-A61C-6D33022CED19}" type="pres">
      <dgm:prSet presAssocID="{43282710-5F04-4EC8-9A2B-EEA4721E778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9FC1E8-307B-4CBD-BE76-D7006C11EE22}" type="pres">
      <dgm:prSet presAssocID="{A08093C4-3E59-40FB-94D6-1E7B589AD017}" presName="composite" presStyleCnt="0"/>
      <dgm:spPr/>
    </dgm:pt>
    <dgm:pt modelId="{9416174E-DA48-418C-B09C-FC56AF6BDDED}" type="pres">
      <dgm:prSet presAssocID="{A08093C4-3E59-40FB-94D6-1E7B589AD017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51502A-95A5-4F8D-A402-D6296905C62A}" type="pres">
      <dgm:prSet presAssocID="{A08093C4-3E59-40FB-94D6-1E7B589AD017}" presName="descendantText" presStyleLbl="alignAcc1" presStyleIdx="0" presStyleCnt="1" custScaleY="1136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08B5AB-76C9-4C86-9215-08F8BE0F8031}" srcId="{43282710-5F04-4EC8-9A2B-EEA4721E7789}" destId="{A08093C4-3E59-40FB-94D6-1E7B589AD017}" srcOrd="0" destOrd="0" parTransId="{CD8ED0A7-8CF1-4DF1-BBB0-644849C03897}" sibTransId="{87277BEB-46FA-4073-88F8-B71091D995CB}"/>
    <dgm:cxn modelId="{A04756FB-0350-4CAD-83B0-36F8780F26B6}" type="presOf" srcId="{43282710-5F04-4EC8-9A2B-EEA4721E7789}" destId="{8745FE48-A4BA-4E55-A61C-6D33022CED19}" srcOrd="0" destOrd="0" presId="urn:microsoft.com/office/officeart/2005/8/layout/chevron2"/>
    <dgm:cxn modelId="{9A21E8CE-8C6D-4007-B38E-74BABFFA33DF}" type="presOf" srcId="{E61C24E0-DBEC-42A5-8F7B-1456FB22C57D}" destId="{8E51502A-95A5-4F8D-A402-D6296905C62A}" srcOrd="0" destOrd="0" presId="urn:microsoft.com/office/officeart/2005/8/layout/chevron2"/>
    <dgm:cxn modelId="{A9E1AD49-437D-4637-801B-9EA03A2C8FF5}" type="presOf" srcId="{A08093C4-3E59-40FB-94D6-1E7B589AD017}" destId="{9416174E-DA48-418C-B09C-FC56AF6BDDED}" srcOrd="0" destOrd="0" presId="urn:microsoft.com/office/officeart/2005/8/layout/chevron2"/>
    <dgm:cxn modelId="{1C46D793-1BCF-45E7-A694-E69D10E599B3}" srcId="{A08093C4-3E59-40FB-94D6-1E7B589AD017}" destId="{E61C24E0-DBEC-42A5-8F7B-1456FB22C57D}" srcOrd="0" destOrd="0" parTransId="{2B273F21-B55D-4875-A3D9-0F2AE2AB6239}" sibTransId="{BA14E5A7-EDC4-4F8A-8F6E-EEEF619A7636}"/>
    <dgm:cxn modelId="{5515F65C-2745-4D79-B393-804B8585EB4A}" type="presParOf" srcId="{8745FE48-A4BA-4E55-A61C-6D33022CED19}" destId="{3F9FC1E8-307B-4CBD-BE76-D7006C11EE22}" srcOrd="0" destOrd="0" presId="urn:microsoft.com/office/officeart/2005/8/layout/chevron2"/>
    <dgm:cxn modelId="{A0649A9B-5F64-4AC0-A0DC-2E8A00BE06F5}" type="presParOf" srcId="{3F9FC1E8-307B-4CBD-BE76-D7006C11EE22}" destId="{9416174E-DA48-418C-B09C-FC56AF6BDDED}" srcOrd="0" destOrd="0" presId="urn:microsoft.com/office/officeart/2005/8/layout/chevron2"/>
    <dgm:cxn modelId="{02653B3E-D686-46E7-B71D-5818FFAEAB29}" type="presParOf" srcId="{3F9FC1E8-307B-4CBD-BE76-D7006C11EE22}" destId="{8E51502A-95A5-4F8D-A402-D6296905C62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3282710-5F04-4EC8-9A2B-EEA4721E7789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08093C4-3E59-40FB-94D6-1E7B589AD017}">
      <dgm:prSet phldrT="[Текст]"/>
      <dgm:spPr/>
      <dgm:t>
        <a:bodyPr/>
        <a:lstStyle/>
        <a:p>
          <a:r>
            <a:rPr lang="ru-RU" b="1" dirty="0" smtClean="0">
              <a:solidFill>
                <a:srgbClr val="FFFFFF"/>
              </a:solidFill>
            </a:rPr>
            <a:t>Выдача КА</a:t>
          </a:r>
          <a:endParaRPr lang="ru-RU" b="1" dirty="0">
            <a:solidFill>
              <a:srgbClr val="FFFFFF"/>
            </a:solidFill>
          </a:endParaRPr>
        </a:p>
      </dgm:t>
    </dgm:pt>
    <dgm:pt modelId="{CD8ED0A7-8CF1-4DF1-BBB0-644849C03897}" type="parTrans" cxnId="{D908B5AB-76C9-4C86-9215-08F8BE0F8031}">
      <dgm:prSet/>
      <dgm:spPr/>
      <dgm:t>
        <a:bodyPr/>
        <a:lstStyle/>
        <a:p>
          <a:endParaRPr lang="ru-RU">
            <a:solidFill>
              <a:srgbClr val="063888"/>
            </a:solidFill>
          </a:endParaRPr>
        </a:p>
      </dgm:t>
    </dgm:pt>
    <dgm:pt modelId="{87277BEB-46FA-4073-88F8-B71091D995CB}" type="sibTrans" cxnId="{D908B5AB-76C9-4C86-9215-08F8BE0F8031}">
      <dgm:prSet/>
      <dgm:spPr/>
      <dgm:t>
        <a:bodyPr/>
        <a:lstStyle/>
        <a:p>
          <a:endParaRPr lang="ru-RU">
            <a:solidFill>
              <a:srgbClr val="063888"/>
            </a:solidFill>
          </a:endParaRPr>
        </a:p>
      </dgm:t>
    </dgm:pt>
    <dgm:pt modelId="{E61C24E0-DBEC-42A5-8F7B-1456FB22C57D}">
      <dgm:prSet phldrT="[Текст]"/>
      <dgm:spPr/>
      <dgm:t>
        <a:bodyPr/>
        <a:lstStyle/>
        <a:p>
          <a:r>
            <a:rPr lang="ru-RU" b="0" i="0" dirty="0" smtClean="0">
              <a:solidFill>
                <a:srgbClr val="063888"/>
              </a:solidFill>
              <a:latin typeface="Cambria" pitchFamily="18" charset="0"/>
            </a:rPr>
            <a:t>КА выдается уполномоченным органом не </a:t>
          </a:r>
          <a:r>
            <a:rPr lang="ru-RU" b="0" i="0" dirty="0" smtClean="0">
              <a:solidFill>
                <a:srgbClr val="063888"/>
              </a:solidFill>
              <a:latin typeface="Cambria" pitchFamily="18" charset="0"/>
            </a:rPr>
            <a:t>позднее </a:t>
          </a:r>
          <a:r>
            <a:rPr lang="ru-RU" b="0" i="0" dirty="0" smtClean="0">
              <a:solidFill>
                <a:srgbClr val="063888"/>
              </a:solidFill>
              <a:latin typeface="Cambria" pitchFamily="18" charset="0"/>
            </a:rPr>
            <a:t/>
          </a:r>
          <a:br>
            <a:rPr lang="ru-RU" b="0" i="0" dirty="0" smtClean="0">
              <a:solidFill>
                <a:srgbClr val="063888"/>
              </a:solidFill>
              <a:latin typeface="Cambria" pitchFamily="18" charset="0"/>
            </a:rPr>
          </a:br>
          <a:r>
            <a:rPr lang="ru-RU" b="0" i="0" dirty="0" smtClean="0">
              <a:solidFill>
                <a:srgbClr val="063888"/>
              </a:solidFill>
              <a:latin typeface="Cambria" pitchFamily="18" charset="0"/>
            </a:rPr>
            <a:t>10 </a:t>
          </a:r>
          <a:r>
            <a:rPr lang="ru-RU" b="0" i="0" dirty="0" smtClean="0">
              <a:solidFill>
                <a:srgbClr val="063888"/>
              </a:solidFill>
              <a:latin typeface="Cambria" pitchFamily="18" charset="0"/>
            </a:rPr>
            <a:t>р.д. с даты принятия решения о выдаче </a:t>
          </a:r>
          <a:r>
            <a:rPr lang="ru-RU" b="0" i="0" dirty="0" smtClean="0">
              <a:solidFill>
                <a:srgbClr val="063888"/>
              </a:solidFill>
              <a:latin typeface="Cambria" pitchFamily="18" charset="0"/>
            </a:rPr>
            <a:t>КА</a:t>
          </a:r>
          <a:endParaRPr lang="ru-RU" dirty="0">
            <a:solidFill>
              <a:srgbClr val="063888"/>
            </a:solidFill>
            <a:latin typeface="Cambria" pitchFamily="18" charset="0"/>
          </a:endParaRPr>
        </a:p>
      </dgm:t>
    </dgm:pt>
    <dgm:pt modelId="{2B273F21-B55D-4875-A3D9-0F2AE2AB6239}" type="parTrans" cxnId="{1C46D793-1BCF-45E7-A694-E69D10E599B3}">
      <dgm:prSet/>
      <dgm:spPr/>
      <dgm:t>
        <a:bodyPr/>
        <a:lstStyle/>
        <a:p>
          <a:endParaRPr lang="ru-RU">
            <a:solidFill>
              <a:srgbClr val="063888"/>
            </a:solidFill>
          </a:endParaRPr>
        </a:p>
      </dgm:t>
    </dgm:pt>
    <dgm:pt modelId="{BA14E5A7-EDC4-4F8A-8F6E-EEEF619A7636}" type="sibTrans" cxnId="{1C46D793-1BCF-45E7-A694-E69D10E599B3}">
      <dgm:prSet/>
      <dgm:spPr/>
      <dgm:t>
        <a:bodyPr/>
        <a:lstStyle/>
        <a:p>
          <a:endParaRPr lang="ru-RU">
            <a:solidFill>
              <a:srgbClr val="063888"/>
            </a:solidFill>
          </a:endParaRPr>
        </a:p>
      </dgm:t>
    </dgm:pt>
    <dgm:pt modelId="{8745FE48-A4BA-4E55-A61C-6D33022CED19}" type="pres">
      <dgm:prSet presAssocID="{43282710-5F04-4EC8-9A2B-EEA4721E778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9FC1E8-307B-4CBD-BE76-D7006C11EE22}" type="pres">
      <dgm:prSet presAssocID="{A08093C4-3E59-40FB-94D6-1E7B589AD017}" presName="composite" presStyleCnt="0"/>
      <dgm:spPr/>
    </dgm:pt>
    <dgm:pt modelId="{9416174E-DA48-418C-B09C-FC56AF6BDDED}" type="pres">
      <dgm:prSet presAssocID="{A08093C4-3E59-40FB-94D6-1E7B589AD017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51502A-95A5-4F8D-A402-D6296905C62A}" type="pres">
      <dgm:prSet presAssocID="{A08093C4-3E59-40FB-94D6-1E7B589AD017}" presName="descendantText" presStyleLbl="alignAcc1" presStyleIdx="0" presStyleCnt="1" custScaleY="1136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2BC24A-B61B-40F3-9C8C-AACECF7D57E6}" type="presOf" srcId="{A08093C4-3E59-40FB-94D6-1E7B589AD017}" destId="{9416174E-DA48-418C-B09C-FC56AF6BDDED}" srcOrd="0" destOrd="0" presId="urn:microsoft.com/office/officeart/2005/8/layout/chevron2"/>
    <dgm:cxn modelId="{D908B5AB-76C9-4C86-9215-08F8BE0F8031}" srcId="{43282710-5F04-4EC8-9A2B-EEA4721E7789}" destId="{A08093C4-3E59-40FB-94D6-1E7B589AD017}" srcOrd="0" destOrd="0" parTransId="{CD8ED0A7-8CF1-4DF1-BBB0-644849C03897}" sibTransId="{87277BEB-46FA-4073-88F8-B71091D995CB}"/>
    <dgm:cxn modelId="{B1633104-F4C4-4593-9F16-31D41B0DF636}" type="presOf" srcId="{43282710-5F04-4EC8-9A2B-EEA4721E7789}" destId="{8745FE48-A4BA-4E55-A61C-6D33022CED19}" srcOrd="0" destOrd="0" presId="urn:microsoft.com/office/officeart/2005/8/layout/chevron2"/>
    <dgm:cxn modelId="{7AD9AF16-BB68-4DCA-8EB0-A7FE8D7AA25B}" type="presOf" srcId="{E61C24E0-DBEC-42A5-8F7B-1456FB22C57D}" destId="{8E51502A-95A5-4F8D-A402-D6296905C62A}" srcOrd="0" destOrd="0" presId="urn:microsoft.com/office/officeart/2005/8/layout/chevron2"/>
    <dgm:cxn modelId="{1C46D793-1BCF-45E7-A694-E69D10E599B3}" srcId="{A08093C4-3E59-40FB-94D6-1E7B589AD017}" destId="{E61C24E0-DBEC-42A5-8F7B-1456FB22C57D}" srcOrd="0" destOrd="0" parTransId="{2B273F21-B55D-4875-A3D9-0F2AE2AB6239}" sibTransId="{BA14E5A7-EDC4-4F8A-8F6E-EEEF619A7636}"/>
    <dgm:cxn modelId="{E83229A4-2FD9-4C0F-AFE5-D32F46FBB5F5}" type="presParOf" srcId="{8745FE48-A4BA-4E55-A61C-6D33022CED19}" destId="{3F9FC1E8-307B-4CBD-BE76-D7006C11EE22}" srcOrd="0" destOrd="0" presId="urn:microsoft.com/office/officeart/2005/8/layout/chevron2"/>
    <dgm:cxn modelId="{E343BEBD-7671-48BB-B836-23104710F4AB}" type="presParOf" srcId="{3F9FC1E8-307B-4CBD-BE76-D7006C11EE22}" destId="{9416174E-DA48-418C-B09C-FC56AF6BDDED}" srcOrd="0" destOrd="0" presId="urn:microsoft.com/office/officeart/2005/8/layout/chevron2"/>
    <dgm:cxn modelId="{BDE10A1F-5D7F-454A-9304-0B9A204DFB0C}" type="presParOf" srcId="{3F9FC1E8-307B-4CBD-BE76-D7006C11EE22}" destId="{8E51502A-95A5-4F8D-A402-D6296905C62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282710-5F04-4EC8-9A2B-EEA4721E7789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08093C4-3E59-40FB-94D6-1E7B589AD017}">
      <dgm:prSet phldrT="[Текст]"/>
      <dgm:spPr/>
      <dgm:t>
        <a:bodyPr/>
        <a:lstStyle/>
        <a:p>
          <a:r>
            <a:rPr lang="ru-RU" b="1" dirty="0" smtClean="0">
              <a:solidFill>
                <a:srgbClr val="FFFFFF"/>
              </a:solidFill>
              <a:latin typeface="Cambria" pitchFamily="18" charset="0"/>
            </a:rPr>
            <a:t>Анкета</a:t>
          </a:r>
          <a:endParaRPr lang="ru-RU" b="1" dirty="0">
            <a:solidFill>
              <a:srgbClr val="FFFFFF"/>
            </a:solidFill>
            <a:latin typeface="Cambria" pitchFamily="18" charset="0"/>
          </a:endParaRPr>
        </a:p>
      </dgm:t>
    </dgm:pt>
    <dgm:pt modelId="{CD8ED0A7-8CF1-4DF1-BBB0-644849C03897}" type="parTrans" cxnId="{D908B5AB-76C9-4C86-9215-08F8BE0F8031}">
      <dgm:prSet/>
      <dgm:spPr/>
      <dgm:t>
        <a:bodyPr/>
        <a:lstStyle/>
        <a:p>
          <a:endParaRPr lang="ru-RU">
            <a:solidFill>
              <a:srgbClr val="063888"/>
            </a:solidFill>
            <a:latin typeface="Cambria" pitchFamily="18" charset="0"/>
          </a:endParaRPr>
        </a:p>
      </dgm:t>
    </dgm:pt>
    <dgm:pt modelId="{87277BEB-46FA-4073-88F8-B71091D995CB}" type="sibTrans" cxnId="{D908B5AB-76C9-4C86-9215-08F8BE0F8031}">
      <dgm:prSet/>
      <dgm:spPr/>
      <dgm:t>
        <a:bodyPr/>
        <a:lstStyle/>
        <a:p>
          <a:endParaRPr lang="ru-RU">
            <a:solidFill>
              <a:srgbClr val="063888"/>
            </a:solidFill>
            <a:latin typeface="Cambria" pitchFamily="18" charset="0"/>
          </a:endParaRPr>
        </a:p>
      </dgm:t>
    </dgm:pt>
    <dgm:pt modelId="{E61C24E0-DBEC-42A5-8F7B-1456FB22C57D}">
      <dgm:prSet phldrT="[Текст]" custT="1"/>
      <dgm:spPr/>
      <dgm:t>
        <a:bodyPr/>
        <a:lstStyle/>
        <a:p>
          <a:r>
            <a:rPr lang="ru-RU" sz="1800" b="0" i="0" dirty="0" smtClean="0">
              <a:solidFill>
                <a:srgbClr val="063888"/>
              </a:solidFill>
              <a:latin typeface="Cambria" pitchFamily="18" charset="0"/>
            </a:rPr>
            <a:t>В электронной форме на официальном сайте уполномоченного органа в сети «Интернет» с приложением копий </a:t>
          </a:r>
          <a:r>
            <a:rPr lang="ru-RU" sz="1800" b="0" i="0" dirty="0" smtClean="0">
              <a:solidFill>
                <a:srgbClr val="063888"/>
              </a:solidFill>
              <a:latin typeface="Cambria" pitchFamily="18" charset="0"/>
            </a:rPr>
            <a:t>документов </a:t>
          </a:r>
          <a:r>
            <a:rPr lang="en-US" sz="1800" b="1" dirty="0" smtClean="0">
              <a:solidFill>
                <a:srgbClr val="063888"/>
              </a:solidFill>
              <a:latin typeface="Cambria" pitchFamily="18" charset="0"/>
              <a:hlinkClick xmlns:r="http://schemas.openxmlformats.org/officeDocument/2006/relationships" r:id="rId1"/>
            </a:rPr>
            <a:t>http://en.pprog.ru/examination/</a:t>
          </a:r>
          <a:endParaRPr lang="ru-RU" sz="1800" dirty="0">
            <a:solidFill>
              <a:srgbClr val="063888"/>
            </a:solidFill>
            <a:latin typeface="Cambria" pitchFamily="18" charset="0"/>
          </a:endParaRPr>
        </a:p>
      </dgm:t>
    </dgm:pt>
    <dgm:pt modelId="{2B273F21-B55D-4875-A3D9-0F2AE2AB6239}" type="parTrans" cxnId="{1C46D793-1BCF-45E7-A694-E69D10E599B3}">
      <dgm:prSet/>
      <dgm:spPr/>
      <dgm:t>
        <a:bodyPr/>
        <a:lstStyle/>
        <a:p>
          <a:endParaRPr lang="ru-RU">
            <a:solidFill>
              <a:srgbClr val="063888"/>
            </a:solidFill>
            <a:latin typeface="Cambria" pitchFamily="18" charset="0"/>
          </a:endParaRPr>
        </a:p>
      </dgm:t>
    </dgm:pt>
    <dgm:pt modelId="{BA14E5A7-EDC4-4F8A-8F6E-EEEF619A7636}" type="sibTrans" cxnId="{1C46D793-1BCF-45E7-A694-E69D10E599B3}">
      <dgm:prSet/>
      <dgm:spPr/>
      <dgm:t>
        <a:bodyPr/>
        <a:lstStyle/>
        <a:p>
          <a:endParaRPr lang="ru-RU">
            <a:solidFill>
              <a:srgbClr val="063888"/>
            </a:solidFill>
            <a:latin typeface="Cambria" pitchFamily="18" charset="0"/>
          </a:endParaRPr>
        </a:p>
      </dgm:t>
    </dgm:pt>
    <dgm:pt modelId="{8745FE48-A4BA-4E55-A61C-6D33022CED19}" type="pres">
      <dgm:prSet presAssocID="{43282710-5F04-4EC8-9A2B-EEA4721E778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9FC1E8-307B-4CBD-BE76-D7006C11EE22}" type="pres">
      <dgm:prSet presAssocID="{A08093C4-3E59-40FB-94D6-1E7B589AD017}" presName="composite" presStyleCnt="0"/>
      <dgm:spPr/>
    </dgm:pt>
    <dgm:pt modelId="{9416174E-DA48-418C-B09C-FC56AF6BDDED}" type="pres">
      <dgm:prSet presAssocID="{A08093C4-3E59-40FB-94D6-1E7B589AD017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51502A-95A5-4F8D-A402-D6296905C62A}" type="pres">
      <dgm:prSet presAssocID="{A08093C4-3E59-40FB-94D6-1E7B589AD017}" presName="descendantText" presStyleLbl="alignAcc1" presStyleIdx="0" presStyleCnt="1" custScaleY="1136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FBFA8C-F1C0-49D1-858F-58974FC3E91F}" type="presOf" srcId="{A08093C4-3E59-40FB-94D6-1E7B589AD017}" destId="{9416174E-DA48-418C-B09C-FC56AF6BDDED}" srcOrd="0" destOrd="0" presId="urn:microsoft.com/office/officeart/2005/8/layout/chevron2"/>
    <dgm:cxn modelId="{5D9BA610-5CC4-4071-8490-1D0FE01F70FF}" type="presOf" srcId="{43282710-5F04-4EC8-9A2B-EEA4721E7789}" destId="{8745FE48-A4BA-4E55-A61C-6D33022CED19}" srcOrd="0" destOrd="0" presId="urn:microsoft.com/office/officeart/2005/8/layout/chevron2"/>
    <dgm:cxn modelId="{F2244923-5289-4945-B92D-04047B2915EF}" type="presOf" srcId="{E61C24E0-DBEC-42A5-8F7B-1456FB22C57D}" destId="{8E51502A-95A5-4F8D-A402-D6296905C62A}" srcOrd="0" destOrd="0" presId="urn:microsoft.com/office/officeart/2005/8/layout/chevron2"/>
    <dgm:cxn modelId="{1C46D793-1BCF-45E7-A694-E69D10E599B3}" srcId="{A08093C4-3E59-40FB-94D6-1E7B589AD017}" destId="{E61C24E0-DBEC-42A5-8F7B-1456FB22C57D}" srcOrd="0" destOrd="0" parTransId="{2B273F21-B55D-4875-A3D9-0F2AE2AB6239}" sibTransId="{BA14E5A7-EDC4-4F8A-8F6E-EEEF619A7636}"/>
    <dgm:cxn modelId="{D908B5AB-76C9-4C86-9215-08F8BE0F8031}" srcId="{43282710-5F04-4EC8-9A2B-EEA4721E7789}" destId="{A08093C4-3E59-40FB-94D6-1E7B589AD017}" srcOrd="0" destOrd="0" parTransId="{CD8ED0A7-8CF1-4DF1-BBB0-644849C03897}" sibTransId="{87277BEB-46FA-4073-88F8-B71091D995CB}"/>
    <dgm:cxn modelId="{5FAECC5D-88EB-42B0-8928-2FD56334CD13}" type="presParOf" srcId="{8745FE48-A4BA-4E55-A61C-6D33022CED19}" destId="{3F9FC1E8-307B-4CBD-BE76-D7006C11EE22}" srcOrd="0" destOrd="0" presId="urn:microsoft.com/office/officeart/2005/8/layout/chevron2"/>
    <dgm:cxn modelId="{992B6B7F-AF92-484E-A003-34DF77C70D22}" type="presParOf" srcId="{3F9FC1E8-307B-4CBD-BE76-D7006C11EE22}" destId="{9416174E-DA48-418C-B09C-FC56AF6BDDED}" srcOrd="0" destOrd="0" presId="urn:microsoft.com/office/officeart/2005/8/layout/chevron2"/>
    <dgm:cxn modelId="{FB78160F-5461-40CC-A842-FB5BB71102D5}" type="presParOf" srcId="{3F9FC1E8-307B-4CBD-BE76-D7006C11EE22}" destId="{8E51502A-95A5-4F8D-A402-D6296905C62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282710-5F04-4EC8-9A2B-EEA4721E7789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08093C4-3E59-40FB-94D6-1E7B589AD017}">
      <dgm:prSet phldrT="[Текст]"/>
      <dgm:spPr/>
      <dgm:t>
        <a:bodyPr/>
        <a:lstStyle/>
        <a:p>
          <a:r>
            <a:rPr lang="ru-RU" b="1" dirty="0" smtClean="0">
              <a:solidFill>
                <a:srgbClr val="FFFFFF"/>
              </a:solidFill>
              <a:latin typeface="Cambria" pitchFamily="18" charset="0"/>
            </a:rPr>
            <a:t>Анкета</a:t>
          </a:r>
          <a:endParaRPr lang="ru-RU" b="1" dirty="0">
            <a:solidFill>
              <a:srgbClr val="FFFFFF"/>
            </a:solidFill>
            <a:latin typeface="Cambria" pitchFamily="18" charset="0"/>
          </a:endParaRPr>
        </a:p>
      </dgm:t>
    </dgm:pt>
    <dgm:pt modelId="{CD8ED0A7-8CF1-4DF1-BBB0-644849C03897}" type="parTrans" cxnId="{D908B5AB-76C9-4C86-9215-08F8BE0F8031}">
      <dgm:prSet/>
      <dgm:spPr/>
      <dgm:t>
        <a:bodyPr/>
        <a:lstStyle/>
        <a:p>
          <a:endParaRPr lang="ru-RU">
            <a:solidFill>
              <a:srgbClr val="063888"/>
            </a:solidFill>
            <a:latin typeface="Cambria" pitchFamily="18" charset="0"/>
          </a:endParaRPr>
        </a:p>
      </dgm:t>
    </dgm:pt>
    <dgm:pt modelId="{87277BEB-46FA-4073-88F8-B71091D995CB}" type="sibTrans" cxnId="{D908B5AB-76C9-4C86-9215-08F8BE0F8031}">
      <dgm:prSet/>
      <dgm:spPr/>
      <dgm:t>
        <a:bodyPr/>
        <a:lstStyle/>
        <a:p>
          <a:endParaRPr lang="ru-RU">
            <a:solidFill>
              <a:srgbClr val="063888"/>
            </a:solidFill>
            <a:latin typeface="Cambria" pitchFamily="18" charset="0"/>
          </a:endParaRPr>
        </a:p>
      </dgm:t>
    </dgm:pt>
    <dgm:pt modelId="{E61C24E0-DBEC-42A5-8F7B-1456FB22C57D}">
      <dgm:prSet phldrT="[Текст]" custT="1"/>
      <dgm:spPr/>
      <dgm:t>
        <a:bodyPr/>
        <a:lstStyle/>
        <a:p>
          <a:r>
            <a:rPr lang="ru-RU" sz="1800" b="0" i="0" dirty="0" smtClean="0">
              <a:solidFill>
                <a:srgbClr val="063888"/>
              </a:solidFill>
              <a:latin typeface="Cambria" pitchFamily="18" charset="0"/>
            </a:rPr>
            <a:t>В электронной форме на официальном сайте уполномоченного органа в сети «Интернет» с приложением копий </a:t>
          </a:r>
          <a:r>
            <a:rPr lang="ru-RU" sz="1800" b="0" i="0" dirty="0" smtClean="0">
              <a:solidFill>
                <a:srgbClr val="063888"/>
              </a:solidFill>
              <a:latin typeface="Cambria" pitchFamily="18" charset="0"/>
            </a:rPr>
            <a:t>документов</a:t>
          </a:r>
          <a:endParaRPr lang="ru-RU" sz="1800" dirty="0">
            <a:solidFill>
              <a:srgbClr val="063888"/>
            </a:solidFill>
            <a:latin typeface="Cambria" pitchFamily="18" charset="0"/>
          </a:endParaRPr>
        </a:p>
      </dgm:t>
    </dgm:pt>
    <dgm:pt modelId="{2B273F21-B55D-4875-A3D9-0F2AE2AB6239}" type="parTrans" cxnId="{1C46D793-1BCF-45E7-A694-E69D10E599B3}">
      <dgm:prSet/>
      <dgm:spPr/>
      <dgm:t>
        <a:bodyPr/>
        <a:lstStyle/>
        <a:p>
          <a:endParaRPr lang="ru-RU">
            <a:solidFill>
              <a:srgbClr val="063888"/>
            </a:solidFill>
            <a:latin typeface="Cambria" pitchFamily="18" charset="0"/>
          </a:endParaRPr>
        </a:p>
      </dgm:t>
    </dgm:pt>
    <dgm:pt modelId="{BA14E5A7-EDC4-4F8A-8F6E-EEEF619A7636}" type="sibTrans" cxnId="{1C46D793-1BCF-45E7-A694-E69D10E599B3}">
      <dgm:prSet/>
      <dgm:spPr/>
      <dgm:t>
        <a:bodyPr/>
        <a:lstStyle/>
        <a:p>
          <a:endParaRPr lang="ru-RU">
            <a:solidFill>
              <a:srgbClr val="063888"/>
            </a:solidFill>
            <a:latin typeface="Cambria" pitchFamily="18" charset="0"/>
          </a:endParaRPr>
        </a:p>
      </dgm:t>
    </dgm:pt>
    <dgm:pt modelId="{8745FE48-A4BA-4E55-A61C-6D33022CED19}" type="pres">
      <dgm:prSet presAssocID="{43282710-5F04-4EC8-9A2B-EEA4721E778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9FC1E8-307B-4CBD-BE76-D7006C11EE22}" type="pres">
      <dgm:prSet presAssocID="{A08093C4-3E59-40FB-94D6-1E7B589AD017}" presName="composite" presStyleCnt="0"/>
      <dgm:spPr/>
    </dgm:pt>
    <dgm:pt modelId="{9416174E-DA48-418C-B09C-FC56AF6BDDED}" type="pres">
      <dgm:prSet presAssocID="{A08093C4-3E59-40FB-94D6-1E7B589AD017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51502A-95A5-4F8D-A402-D6296905C62A}" type="pres">
      <dgm:prSet presAssocID="{A08093C4-3E59-40FB-94D6-1E7B589AD017}" presName="descendantText" presStyleLbl="alignAcc1" presStyleIdx="0" presStyleCnt="1" custScaleY="1136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08B5AB-76C9-4C86-9215-08F8BE0F8031}" srcId="{43282710-5F04-4EC8-9A2B-EEA4721E7789}" destId="{A08093C4-3E59-40FB-94D6-1E7B589AD017}" srcOrd="0" destOrd="0" parTransId="{CD8ED0A7-8CF1-4DF1-BBB0-644849C03897}" sibTransId="{87277BEB-46FA-4073-88F8-B71091D995CB}"/>
    <dgm:cxn modelId="{730452BB-0935-485E-8761-2671F0405D62}" type="presOf" srcId="{43282710-5F04-4EC8-9A2B-EEA4721E7789}" destId="{8745FE48-A4BA-4E55-A61C-6D33022CED19}" srcOrd="0" destOrd="0" presId="urn:microsoft.com/office/officeart/2005/8/layout/chevron2"/>
    <dgm:cxn modelId="{AF88C44C-261A-4A74-865C-569DA0BAAE9A}" type="presOf" srcId="{E61C24E0-DBEC-42A5-8F7B-1456FB22C57D}" destId="{8E51502A-95A5-4F8D-A402-D6296905C62A}" srcOrd="0" destOrd="0" presId="urn:microsoft.com/office/officeart/2005/8/layout/chevron2"/>
    <dgm:cxn modelId="{1C46D793-1BCF-45E7-A694-E69D10E599B3}" srcId="{A08093C4-3E59-40FB-94D6-1E7B589AD017}" destId="{E61C24E0-DBEC-42A5-8F7B-1456FB22C57D}" srcOrd="0" destOrd="0" parTransId="{2B273F21-B55D-4875-A3D9-0F2AE2AB6239}" sibTransId="{BA14E5A7-EDC4-4F8A-8F6E-EEEF619A7636}"/>
    <dgm:cxn modelId="{29615C8A-5DAE-4293-9D55-F4A3748E3C52}" type="presOf" srcId="{A08093C4-3E59-40FB-94D6-1E7B589AD017}" destId="{9416174E-DA48-418C-B09C-FC56AF6BDDED}" srcOrd="0" destOrd="0" presId="urn:microsoft.com/office/officeart/2005/8/layout/chevron2"/>
    <dgm:cxn modelId="{A75B807A-7786-437B-A896-1D91C6911CA2}" type="presParOf" srcId="{8745FE48-A4BA-4E55-A61C-6D33022CED19}" destId="{3F9FC1E8-307B-4CBD-BE76-D7006C11EE22}" srcOrd="0" destOrd="0" presId="urn:microsoft.com/office/officeart/2005/8/layout/chevron2"/>
    <dgm:cxn modelId="{ECFC28E7-D7C4-4A36-BB77-0FCE8C49C842}" type="presParOf" srcId="{3F9FC1E8-307B-4CBD-BE76-D7006C11EE22}" destId="{9416174E-DA48-418C-B09C-FC56AF6BDDED}" srcOrd="0" destOrd="0" presId="urn:microsoft.com/office/officeart/2005/8/layout/chevron2"/>
    <dgm:cxn modelId="{25E4F161-7684-4317-AD62-51E8AAC01415}" type="presParOf" srcId="{3F9FC1E8-307B-4CBD-BE76-D7006C11EE22}" destId="{8E51502A-95A5-4F8D-A402-D6296905C62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3282710-5F04-4EC8-9A2B-EEA4721E7789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08093C4-3E59-40FB-94D6-1E7B589AD017}">
      <dgm:prSet phldrT="[Текст]"/>
      <dgm:spPr/>
      <dgm:t>
        <a:bodyPr/>
        <a:lstStyle/>
        <a:p>
          <a:r>
            <a:rPr lang="ru-RU" b="1" dirty="0" smtClean="0">
              <a:solidFill>
                <a:srgbClr val="FFFFFF"/>
              </a:solidFill>
            </a:rPr>
            <a:t>Регистрация</a:t>
          </a:r>
          <a:endParaRPr lang="ru-RU" b="1" dirty="0">
            <a:solidFill>
              <a:srgbClr val="FFFFFF"/>
            </a:solidFill>
          </a:endParaRPr>
        </a:p>
      </dgm:t>
    </dgm:pt>
    <dgm:pt modelId="{CD8ED0A7-8CF1-4DF1-BBB0-644849C03897}" type="parTrans" cxnId="{D908B5AB-76C9-4C86-9215-08F8BE0F8031}">
      <dgm:prSet/>
      <dgm:spPr/>
      <dgm:t>
        <a:bodyPr/>
        <a:lstStyle/>
        <a:p>
          <a:endParaRPr lang="ru-RU">
            <a:solidFill>
              <a:srgbClr val="063888"/>
            </a:solidFill>
          </a:endParaRPr>
        </a:p>
      </dgm:t>
    </dgm:pt>
    <dgm:pt modelId="{87277BEB-46FA-4073-88F8-B71091D995CB}" type="sibTrans" cxnId="{D908B5AB-76C9-4C86-9215-08F8BE0F8031}">
      <dgm:prSet/>
      <dgm:spPr/>
      <dgm:t>
        <a:bodyPr/>
        <a:lstStyle/>
        <a:p>
          <a:endParaRPr lang="ru-RU">
            <a:solidFill>
              <a:srgbClr val="063888"/>
            </a:solidFill>
          </a:endParaRPr>
        </a:p>
      </dgm:t>
    </dgm:pt>
    <dgm:pt modelId="{E61C24E0-DBEC-42A5-8F7B-1456FB22C57D}">
      <dgm:prSet phldrT="[Текст]"/>
      <dgm:spPr/>
      <dgm:t>
        <a:bodyPr/>
        <a:lstStyle/>
        <a:p>
          <a:r>
            <a:rPr lang="ru-RU" b="0" i="0" dirty="0" smtClean="0">
              <a:solidFill>
                <a:srgbClr val="063888"/>
              </a:solidFill>
              <a:latin typeface="Cambria" pitchFamily="18" charset="0"/>
            </a:rPr>
            <a:t>Уполномоченный орган обеспечивает регистрацию претендента или отказывает в регистрации в течение 5 раб. дней </a:t>
          </a:r>
          <a:r>
            <a:rPr lang="ru-RU" b="0" i="0" dirty="0" smtClean="0">
              <a:solidFill>
                <a:srgbClr val="063888"/>
              </a:solidFill>
              <a:latin typeface="Cambria" pitchFamily="18" charset="0"/>
            </a:rPr>
            <a:t>с даты </a:t>
          </a:r>
          <a:r>
            <a:rPr lang="ru-RU" b="0" i="0" dirty="0" smtClean="0">
              <a:solidFill>
                <a:srgbClr val="063888"/>
              </a:solidFill>
              <a:latin typeface="Cambria" pitchFamily="18" charset="0"/>
            </a:rPr>
            <a:t>заполнения анкеты</a:t>
          </a:r>
          <a:endParaRPr lang="ru-RU" dirty="0">
            <a:solidFill>
              <a:srgbClr val="063888"/>
            </a:solidFill>
            <a:latin typeface="Cambria" pitchFamily="18" charset="0"/>
          </a:endParaRPr>
        </a:p>
      </dgm:t>
    </dgm:pt>
    <dgm:pt modelId="{2B273F21-B55D-4875-A3D9-0F2AE2AB6239}" type="parTrans" cxnId="{1C46D793-1BCF-45E7-A694-E69D10E599B3}">
      <dgm:prSet/>
      <dgm:spPr/>
      <dgm:t>
        <a:bodyPr/>
        <a:lstStyle/>
        <a:p>
          <a:endParaRPr lang="ru-RU">
            <a:solidFill>
              <a:srgbClr val="063888"/>
            </a:solidFill>
          </a:endParaRPr>
        </a:p>
      </dgm:t>
    </dgm:pt>
    <dgm:pt modelId="{BA14E5A7-EDC4-4F8A-8F6E-EEEF619A7636}" type="sibTrans" cxnId="{1C46D793-1BCF-45E7-A694-E69D10E599B3}">
      <dgm:prSet/>
      <dgm:spPr/>
      <dgm:t>
        <a:bodyPr/>
        <a:lstStyle/>
        <a:p>
          <a:endParaRPr lang="ru-RU">
            <a:solidFill>
              <a:srgbClr val="063888"/>
            </a:solidFill>
          </a:endParaRPr>
        </a:p>
      </dgm:t>
    </dgm:pt>
    <dgm:pt modelId="{8745FE48-A4BA-4E55-A61C-6D33022CED19}" type="pres">
      <dgm:prSet presAssocID="{43282710-5F04-4EC8-9A2B-EEA4721E778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9FC1E8-307B-4CBD-BE76-D7006C11EE22}" type="pres">
      <dgm:prSet presAssocID="{A08093C4-3E59-40FB-94D6-1E7B589AD017}" presName="composite" presStyleCnt="0"/>
      <dgm:spPr/>
    </dgm:pt>
    <dgm:pt modelId="{9416174E-DA48-418C-B09C-FC56AF6BDDED}" type="pres">
      <dgm:prSet presAssocID="{A08093C4-3E59-40FB-94D6-1E7B589AD017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51502A-95A5-4F8D-A402-D6296905C62A}" type="pres">
      <dgm:prSet presAssocID="{A08093C4-3E59-40FB-94D6-1E7B589AD017}" presName="descendantText" presStyleLbl="alignAcc1" presStyleIdx="0" presStyleCnt="1" custScaleY="1136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8F593D-03A0-4C6C-8328-9A8DD2E200ED}" type="presOf" srcId="{43282710-5F04-4EC8-9A2B-EEA4721E7789}" destId="{8745FE48-A4BA-4E55-A61C-6D33022CED19}" srcOrd="0" destOrd="0" presId="urn:microsoft.com/office/officeart/2005/8/layout/chevron2"/>
    <dgm:cxn modelId="{D908B5AB-76C9-4C86-9215-08F8BE0F8031}" srcId="{43282710-5F04-4EC8-9A2B-EEA4721E7789}" destId="{A08093C4-3E59-40FB-94D6-1E7B589AD017}" srcOrd="0" destOrd="0" parTransId="{CD8ED0A7-8CF1-4DF1-BBB0-644849C03897}" sibTransId="{87277BEB-46FA-4073-88F8-B71091D995CB}"/>
    <dgm:cxn modelId="{8F9B186F-43A6-43ED-B04B-F3C41EC01B5C}" type="presOf" srcId="{E61C24E0-DBEC-42A5-8F7B-1456FB22C57D}" destId="{8E51502A-95A5-4F8D-A402-D6296905C62A}" srcOrd="0" destOrd="0" presId="urn:microsoft.com/office/officeart/2005/8/layout/chevron2"/>
    <dgm:cxn modelId="{5D85FB60-70A8-4BA7-8D0E-4BFBF77D0FA8}" type="presOf" srcId="{A08093C4-3E59-40FB-94D6-1E7B589AD017}" destId="{9416174E-DA48-418C-B09C-FC56AF6BDDED}" srcOrd="0" destOrd="0" presId="urn:microsoft.com/office/officeart/2005/8/layout/chevron2"/>
    <dgm:cxn modelId="{1C46D793-1BCF-45E7-A694-E69D10E599B3}" srcId="{A08093C4-3E59-40FB-94D6-1E7B589AD017}" destId="{E61C24E0-DBEC-42A5-8F7B-1456FB22C57D}" srcOrd="0" destOrd="0" parTransId="{2B273F21-B55D-4875-A3D9-0F2AE2AB6239}" sibTransId="{BA14E5A7-EDC4-4F8A-8F6E-EEEF619A7636}"/>
    <dgm:cxn modelId="{02AC87C6-0AB9-463A-8480-759C1B989E4C}" type="presParOf" srcId="{8745FE48-A4BA-4E55-A61C-6D33022CED19}" destId="{3F9FC1E8-307B-4CBD-BE76-D7006C11EE22}" srcOrd="0" destOrd="0" presId="urn:microsoft.com/office/officeart/2005/8/layout/chevron2"/>
    <dgm:cxn modelId="{EBF592E9-B099-447C-87E3-51380A2CD16E}" type="presParOf" srcId="{3F9FC1E8-307B-4CBD-BE76-D7006C11EE22}" destId="{9416174E-DA48-418C-B09C-FC56AF6BDDED}" srcOrd="0" destOrd="0" presId="urn:microsoft.com/office/officeart/2005/8/layout/chevron2"/>
    <dgm:cxn modelId="{8653922A-6EAB-4386-A83C-B7044DBEE3B6}" type="presParOf" srcId="{3F9FC1E8-307B-4CBD-BE76-D7006C11EE22}" destId="{8E51502A-95A5-4F8D-A402-D6296905C62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3282710-5F04-4EC8-9A2B-EEA4721E7789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08093C4-3E59-40FB-94D6-1E7B589AD017}">
      <dgm:prSet phldrT="[Текст]"/>
      <dgm:spPr/>
      <dgm:t>
        <a:bodyPr/>
        <a:lstStyle/>
        <a:p>
          <a:r>
            <a:rPr lang="ru-RU" b="1" dirty="0" smtClean="0">
              <a:solidFill>
                <a:srgbClr val="FFFFFF"/>
              </a:solidFill>
            </a:rPr>
            <a:t>Уведомление</a:t>
          </a:r>
          <a:endParaRPr lang="ru-RU" b="1" dirty="0">
            <a:solidFill>
              <a:srgbClr val="FFFFFF"/>
            </a:solidFill>
          </a:endParaRPr>
        </a:p>
      </dgm:t>
    </dgm:pt>
    <dgm:pt modelId="{CD8ED0A7-8CF1-4DF1-BBB0-644849C03897}" type="parTrans" cxnId="{D908B5AB-76C9-4C86-9215-08F8BE0F8031}">
      <dgm:prSet/>
      <dgm:spPr/>
      <dgm:t>
        <a:bodyPr/>
        <a:lstStyle/>
        <a:p>
          <a:endParaRPr lang="ru-RU">
            <a:solidFill>
              <a:srgbClr val="063888"/>
            </a:solidFill>
          </a:endParaRPr>
        </a:p>
      </dgm:t>
    </dgm:pt>
    <dgm:pt modelId="{87277BEB-46FA-4073-88F8-B71091D995CB}" type="sibTrans" cxnId="{D908B5AB-76C9-4C86-9215-08F8BE0F8031}">
      <dgm:prSet/>
      <dgm:spPr/>
      <dgm:t>
        <a:bodyPr/>
        <a:lstStyle/>
        <a:p>
          <a:endParaRPr lang="ru-RU">
            <a:solidFill>
              <a:srgbClr val="063888"/>
            </a:solidFill>
          </a:endParaRPr>
        </a:p>
      </dgm:t>
    </dgm:pt>
    <dgm:pt modelId="{E61C24E0-DBEC-42A5-8F7B-1456FB22C57D}">
      <dgm:prSet phldrT="[Текст]"/>
      <dgm:spPr/>
      <dgm:t>
        <a:bodyPr/>
        <a:lstStyle/>
        <a:p>
          <a:r>
            <a:rPr lang="ru-RU" b="0" i="0" dirty="0" smtClean="0">
              <a:solidFill>
                <a:srgbClr val="063888"/>
              </a:solidFill>
              <a:latin typeface="Cambria" pitchFamily="18" charset="0"/>
            </a:rPr>
            <a:t>Уполномоченный орган направляет </a:t>
          </a:r>
          <a:r>
            <a:rPr lang="ru-RU" b="0" i="0" dirty="0" smtClean="0">
              <a:solidFill>
                <a:srgbClr val="063888"/>
              </a:solidFill>
              <a:latin typeface="Cambria" pitchFamily="18" charset="0"/>
            </a:rPr>
            <a:t>уведомление о регистрации претендента (логин </a:t>
          </a:r>
          <a:r>
            <a:rPr lang="ru-RU" b="0" i="0" dirty="0" smtClean="0">
              <a:solidFill>
                <a:srgbClr val="063888"/>
              </a:solidFill>
              <a:latin typeface="Cambria" pitchFamily="18" charset="0"/>
            </a:rPr>
            <a:t>и </a:t>
          </a:r>
          <a:r>
            <a:rPr lang="ru-RU" b="0" i="0" dirty="0" smtClean="0">
              <a:solidFill>
                <a:srgbClr val="063888"/>
              </a:solidFill>
              <a:latin typeface="Cambria" pitchFamily="18" charset="0"/>
            </a:rPr>
            <a:t>пароль) или об отказе в регистрации в </a:t>
          </a:r>
          <a:r>
            <a:rPr lang="ru-RU" b="0" i="0" dirty="0" smtClean="0">
              <a:solidFill>
                <a:srgbClr val="063888"/>
              </a:solidFill>
              <a:latin typeface="Cambria" pitchFamily="18" charset="0"/>
            </a:rPr>
            <a:t>течение </a:t>
          </a:r>
          <a:r>
            <a:rPr lang="ru-RU" b="0" i="0" dirty="0" smtClean="0">
              <a:solidFill>
                <a:srgbClr val="063888"/>
              </a:solidFill>
              <a:latin typeface="Cambria" pitchFamily="18" charset="0"/>
            </a:rPr>
            <a:t>5 раб. дней</a:t>
          </a:r>
          <a:endParaRPr lang="ru-RU" dirty="0">
            <a:solidFill>
              <a:srgbClr val="063888"/>
            </a:solidFill>
            <a:latin typeface="Cambria" pitchFamily="18" charset="0"/>
          </a:endParaRPr>
        </a:p>
      </dgm:t>
    </dgm:pt>
    <dgm:pt modelId="{2B273F21-B55D-4875-A3D9-0F2AE2AB6239}" type="parTrans" cxnId="{1C46D793-1BCF-45E7-A694-E69D10E599B3}">
      <dgm:prSet/>
      <dgm:spPr/>
      <dgm:t>
        <a:bodyPr/>
        <a:lstStyle/>
        <a:p>
          <a:endParaRPr lang="ru-RU">
            <a:solidFill>
              <a:srgbClr val="063888"/>
            </a:solidFill>
          </a:endParaRPr>
        </a:p>
      </dgm:t>
    </dgm:pt>
    <dgm:pt modelId="{BA14E5A7-EDC4-4F8A-8F6E-EEEF619A7636}" type="sibTrans" cxnId="{1C46D793-1BCF-45E7-A694-E69D10E599B3}">
      <dgm:prSet/>
      <dgm:spPr/>
      <dgm:t>
        <a:bodyPr/>
        <a:lstStyle/>
        <a:p>
          <a:endParaRPr lang="ru-RU">
            <a:solidFill>
              <a:srgbClr val="063888"/>
            </a:solidFill>
          </a:endParaRPr>
        </a:p>
      </dgm:t>
    </dgm:pt>
    <dgm:pt modelId="{8745FE48-A4BA-4E55-A61C-6D33022CED19}" type="pres">
      <dgm:prSet presAssocID="{43282710-5F04-4EC8-9A2B-EEA4721E778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9FC1E8-307B-4CBD-BE76-D7006C11EE22}" type="pres">
      <dgm:prSet presAssocID="{A08093C4-3E59-40FB-94D6-1E7B589AD017}" presName="composite" presStyleCnt="0"/>
      <dgm:spPr/>
    </dgm:pt>
    <dgm:pt modelId="{9416174E-DA48-418C-B09C-FC56AF6BDDED}" type="pres">
      <dgm:prSet presAssocID="{A08093C4-3E59-40FB-94D6-1E7B589AD017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51502A-95A5-4F8D-A402-D6296905C62A}" type="pres">
      <dgm:prSet presAssocID="{A08093C4-3E59-40FB-94D6-1E7B589AD017}" presName="descendantText" presStyleLbl="alignAcc1" presStyleIdx="0" presStyleCnt="1" custScaleY="1136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EC7904-B5C7-4603-A57A-AE006DC29FA9}" type="presOf" srcId="{E61C24E0-DBEC-42A5-8F7B-1456FB22C57D}" destId="{8E51502A-95A5-4F8D-A402-D6296905C62A}" srcOrd="0" destOrd="0" presId="urn:microsoft.com/office/officeart/2005/8/layout/chevron2"/>
    <dgm:cxn modelId="{D908B5AB-76C9-4C86-9215-08F8BE0F8031}" srcId="{43282710-5F04-4EC8-9A2B-EEA4721E7789}" destId="{A08093C4-3E59-40FB-94D6-1E7B589AD017}" srcOrd="0" destOrd="0" parTransId="{CD8ED0A7-8CF1-4DF1-BBB0-644849C03897}" sibTransId="{87277BEB-46FA-4073-88F8-B71091D995CB}"/>
    <dgm:cxn modelId="{3E77AB8A-E284-4AE3-A15B-BEB52008096B}" type="presOf" srcId="{A08093C4-3E59-40FB-94D6-1E7B589AD017}" destId="{9416174E-DA48-418C-B09C-FC56AF6BDDED}" srcOrd="0" destOrd="0" presId="urn:microsoft.com/office/officeart/2005/8/layout/chevron2"/>
    <dgm:cxn modelId="{7908ABA4-B6A8-46FA-BFA0-4198BA8EB887}" type="presOf" srcId="{43282710-5F04-4EC8-9A2B-EEA4721E7789}" destId="{8745FE48-A4BA-4E55-A61C-6D33022CED19}" srcOrd="0" destOrd="0" presId="urn:microsoft.com/office/officeart/2005/8/layout/chevron2"/>
    <dgm:cxn modelId="{1C46D793-1BCF-45E7-A694-E69D10E599B3}" srcId="{A08093C4-3E59-40FB-94D6-1E7B589AD017}" destId="{E61C24E0-DBEC-42A5-8F7B-1456FB22C57D}" srcOrd="0" destOrd="0" parTransId="{2B273F21-B55D-4875-A3D9-0F2AE2AB6239}" sibTransId="{BA14E5A7-EDC4-4F8A-8F6E-EEEF619A7636}"/>
    <dgm:cxn modelId="{B0C10C23-0256-4334-BF9C-F4F2D895A59C}" type="presParOf" srcId="{8745FE48-A4BA-4E55-A61C-6D33022CED19}" destId="{3F9FC1E8-307B-4CBD-BE76-D7006C11EE22}" srcOrd="0" destOrd="0" presId="urn:microsoft.com/office/officeart/2005/8/layout/chevron2"/>
    <dgm:cxn modelId="{331941BC-6117-4EBE-BF33-7CC5FA333617}" type="presParOf" srcId="{3F9FC1E8-307B-4CBD-BE76-D7006C11EE22}" destId="{9416174E-DA48-418C-B09C-FC56AF6BDDED}" srcOrd="0" destOrd="0" presId="urn:microsoft.com/office/officeart/2005/8/layout/chevron2"/>
    <dgm:cxn modelId="{69339410-9BB2-4077-A0BC-0C861524F357}" type="presParOf" srcId="{3F9FC1E8-307B-4CBD-BE76-D7006C11EE22}" destId="{8E51502A-95A5-4F8D-A402-D6296905C62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3282710-5F04-4EC8-9A2B-EEA4721E7789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08093C4-3E59-40FB-94D6-1E7B589AD017}">
      <dgm:prSet phldrT="[Текст]"/>
      <dgm:spPr/>
      <dgm:t>
        <a:bodyPr/>
        <a:lstStyle/>
        <a:p>
          <a:r>
            <a:rPr lang="ru-RU" b="1" dirty="0" smtClean="0">
              <a:solidFill>
                <a:srgbClr val="FFFFFF"/>
              </a:solidFill>
            </a:rPr>
            <a:t>Экзамен</a:t>
          </a:r>
          <a:endParaRPr lang="ru-RU" b="1" dirty="0">
            <a:solidFill>
              <a:srgbClr val="FFFFFF"/>
            </a:solidFill>
          </a:endParaRPr>
        </a:p>
      </dgm:t>
    </dgm:pt>
    <dgm:pt modelId="{CD8ED0A7-8CF1-4DF1-BBB0-644849C03897}" type="parTrans" cxnId="{D908B5AB-76C9-4C86-9215-08F8BE0F8031}">
      <dgm:prSet/>
      <dgm:spPr/>
      <dgm:t>
        <a:bodyPr/>
        <a:lstStyle/>
        <a:p>
          <a:endParaRPr lang="ru-RU">
            <a:solidFill>
              <a:srgbClr val="063888"/>
            </a:solidFill>
          </a:endParaRPr>
        </a:p>
      </dgm:t>
    </dgm:pt>
    <dgm:pt modelId="{87277BEB-46FA-4073-88F8-B71091D995CB}" type="sibTrans" cxnId="{D908B5AB-76C9-4C86-9215-08F8BE0F8031}">
      <dgm:prSet/>
      <dgm:spPr/>
      <dgm:t>
        <a:bodyPr/>
        <a:lstStyle/>
        <a:p>
          <a:endParaRPr lang="ru-RU">
            <a:solidFill>
              <a:srgbClr val="063888"/>
            </a:solidFill>
          </a:endParaRPr>
        </a:p>
      </dgm:t>
    </dgm:pt>
    <dgm:pt modelId="{E61C24E0-DBEC-42A5-8F7B-1456FB22C57D}">
      <dgm:prSet phldrT="[Текст]"/>
      <dgm:spPr/>
      <dgm:t>
        <a:bodyPr/>
        <a:lstStyle/>
        <a:p>
          <a:r>
            <a:rPr lang="ru-RU" b="0" i="0" dirty="0" smtClean="0">
              <a:solidFill>
                <a:srgbClr val="063888"/>
              </a:solidFill>
              <a:latin typeface="Cambria" pitchFamily="18" charset="0"/>
            </a:rPr>
            <a:t>КЭ </a:t>
          </a:r>
          <a:r>
            <a:rPr lang="ru-RU" b="0" i="0" dirty="0" smtClean="0">
              <a:solidFill>
                <a:srgbClr val="063888"/>
              </a:solidFill>
              <a:latin typeface="Cambria" pitchFamily="18" charset="0"/>
            </a:rPr>
            <a:t>не </a:t>
          </a:r>
          <a:r>
            <a:rPr lang="ru-RU" b="0" i="0" dirty="0" smtClean="0">
              <a:solidFill>
                <a:srgbClr val="063888"/>
              </a:solidFill>
              <a:latin typeface="Cambria" pitchFamily="18" charset="0"/>
            </a:rPr>
            <a:t>позднее 20 р.д. с даты </a:t>
          </a:r>
          <a:r>
            <a:rPr lang="ru-RU" b="0" i="0" dirty="0" smtClean="0">
              <a:solidFill>
                <a:srgbClr val="063888"/>
              </a:solidFill>
              <a:latin typeface="Cambria" pitchFamily="18" charset="0"/>
            </a:rPr>
            <a:t>регистрации. Общее </a:t>
          </a:r>
          <a:r>
            <a:rPr lang="ru-RU" b="0" i="0" dirty="0" smtClean="0">
              <a:solidFill>
                <a:srgbClr val="063888"/>
              </a:solidFill>
              <a:latin typeface="Cambria" pitchFamily="18" charset="0"/>
            </a:rPr>
            <a:t>время 2 часа 30 минут. Результат - претенденту после окончания КЭ. </a:t>
          </a:r>
          <a:endParaRPr lang="ru-RU" dirty="0">
            <a:solidFill>
              <a:srgbClr val="063888"/>
            </a:solidFill>
            <a:latin typeface="Cambria" pitchFamily="18" charset="0"/>
          </a:endParaRPr>
        </a:p>
      </dgm:t>
    </dgm:pt>
    <dgm:pt modelId="{2B273F21-B55D-4875-A3D9-0F2AE2AB6239}" type="parTrans" cxnId="{1C46D793-1BCF-45E7-A694-E69D10E599B3}">
      <dgm:prSet/>
      <dgm:spPr/>
      <dgm:t>
        <a:bodyPr/>
        <a:lstStyle/>
        <a:p>
          <a:endParaRPr lang="ru-RU">
            <a:solidFill>
              <a:srgbClr val="063888"/>
            </a:solidFill>
          </a:endParaRPr>
        </a:p>
      </dgm:t>
    </dgm:pt>
    <dgm:pt modelId="{BA14E5A7-EDC4-4F8A-8F6E-EEEF619A7636}" type="sibTrans" cxnId="{1C46D793-1BCF-45E7-A694-E69D10E599B3}">
      <dgm:prSet/>
      <dgm:spPr/>
      <dgm:t>
        <a:bodyPr/>
        <a:lstStyle/>
        <a:p>
          <a:endParaRPr lang="ru-RU">
            <a:solidFill>
              <a:srgbClr val="063888"/>
            </a:solidFill>
          </a:endParaRPr>
        </a:p>
      </dgm:t>
    </dgm:pt>
    <dgm:pt modelId="{8745FE48-A4BA-4E55-A61C-6D33022CED19}" type="pres">
      <dgm:prSet presAssocID="{43282710-5F04-4EC8-9A2B-EEA4721E778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9FC1E8-307B-4CBD-BE76-D7006C11EE22}" type="pres">
      <dgm:prSet presAssocID="{A08093C4-3E59-40FB-94D6-1E7B589AD017}" presName="composite" presStyleCnt="0"/>
      <dgm:spPr/>
    </dgm:pt>
    <dgm:pt modelId="{9416174E-DA48-418C-B09C-FC56AF6BDDED}" type="pres">
      <dgm:prSet presAssocID="{A08093C4-3E59-40FB-94D6-1E7B589AD017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51502A-95A5-4F8D-A402-D6296905C62A}" type="pres">
      <dgm:prSet presAssocID="{A08093C4-3E59-40FB-94D6-1E7B589AD017}" presName="descendantText" presStyleLbl="alignAcc1" presStyleIdx="0" presStyleCnt="1" custScaleY="1136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23A3DF-C7B8-4A39-92F2-BC727CF0C3DF}" type="presOf" srcId="{A08093C4-3E59-40FB-94D6-1E7B589AD017}" destId="{9416174E-DA48-418C-B09C-FC56AF6BDDED}" srcOrd="0" destOrd="0" presId="urn:microsoft.com/office/officeart/2005/8/layout/chevron2"/>
    <dgm:cxn modelId="{1C46D793-1BCF-45E7-A694-E69D10E599B3}" srcId="{A08093C4-3E59-40FB-94D6-1E7B589AD017}" destId="{E61C24E0-DBEC-42A5-8F7B-1456FB22C57D}" srcOrd="0" destOrd="0" parTransId="{2B273F21-B55D-4875-A3D9-0F2AE2AB6239}" sibTransId="{BA14E5A7-EDC4-4F8A-8F6E-EEEF619A7636}"/>
    <dgm:cxn modelId="{B987D7F7-EEF4-4D99-AAF2-E934008FE386}" type="presOf" srcId="{E61C24E0-DBEC-42A5-8F7B-1456FB22C57D}" destId="{8E51502A-95A5-4F8D-A402-D6296905C62A}" srcOrd="0" destOrd="0" presId="urn:microsoft.com/office/officeart/2005/8/layout/chevron2"/>
    <dgm:cxn modelId="{D908B5AB-76C9-4C86-9215-08F8BE0F8031}" srcId="{43282710-5F04-4EC8-9A2B-EEA4721E7789}" destId="{A08093C4-3E59-40FB-94D6-1E7B589AD017}" srcOrd="0" destOrd="0" parTransId="{CD8ED0A7-8CF1-4DF1-BBB0-644849C03897}" sibTransId="{87277BEB-46FA-4073-88F8-B71091D995CB}"/>
    <dgm:cxn modelId="{2E2CA395-9CE0-4706-A38A-4A8EEBEBCE63}" type="presOf" srcId="{43282710-5F04-4EC8-9A2B-EEA4721E7789}" destId="{8745FE48-A4BA-4E55-A61C-6D33022CED19}" srcOrd="0" destOrd="0" presId="urn:microsoft.com/office/officeart/2005/8/layout/chevron2"/>
    <dgm:cxn modelId="{0B607870-CFEF-49EA-9294-4E0DB23569A9}" type="presParOf" srcId="{8745FE48-A4BA-4E55-A61C-6D33022CED19}" destId="{3F9FC1E8-307B-4CBD-BE76-D7006C11EE22}" srcOrd="0" destOrd="0" presId="urn:microsoft.com/office/officeart/2005/8/layout/chevron2"/>
    <dgm:cxn modelId="{7A451B5B-4862-4058-BD82-B4DD40A39AB4}" type="presParOf" srcId="{3F9FC1E8-307B-4CBD-BE76-D7006C11EE22}" destId="{9416174E-DA48-418C-B09C-FC56AF6BDDED}" srcOrd="0" destOrd="0" presId="urn:microsoft.com/office/officeart/2005/8/layout/chevron2"/>
    <dgm:cxn modelId="{FE826E9C-EA88-4369-9BBA-4DD4DC90A116}" type="presParOf" srcId="{3F9FC1E8-307B-4CBD-BE76-D7006C11EE22}" destId="{8E51502A-95A5-4F8D-A402-D6296905C62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3282710-5F04-4EC8-9A2B-EEA4721E7789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08093C4-3E59-40FB-94D6-1E7B589AD017}">
      <dgm:prSet phldrT="[Текст]"/>
      <dgm:spPr/>
      <dgm:t>
        <a:bodyPr/>
        <a:lstStyle/>
        <a:p>
          <a:r>
            <a:rPr lang="ru-RU" b="1" dirty="0" smtClean="0">
              <a:solidFill>
                <a:srgbClr val="FFFFFF"/>
              </a:solidFill>
            </a:rPr>
            <a:t>Экзамен</a:t>
          </a:r>
          <a:endParaRPr lang="ru-RU" b="1" dirty="0">
            <a:solidFill>
              <a:srgbClr val="FFFFFF"/>
            </a:solidFill>
          </a:endParaRPr>
        </a:p>
      </dgm:t>
    </dgm:pt>
    <dgm:pt modelId="{CD8ED0A7-8CF1-4DF1-BBB0-644849C03897}" type="parTrans" cxnId="{D908B5AB-76C9-4C86-9215-08F8BE0F8031}">
      <dgm:prSet/>
      <dgm:spPr/>
      <dgm:t>
        <a:bodyPr/>
        <a:lstStyle/>
        <a:p>
          <a:endParaRPr lang="ru-RU">
            <a:solidFill>
              <a:srgbClr val="063888"/>
            </a:solidFill>
          </a:endParaRPr>
        </a:p>
      </dgm:t>
    </dgm:pt>
    <dgm:pt modelId="{87277BEB-46FA-4073-88F8-B71091D995CB}" type="sibTrans" cxnId="{D908B5AB-76C9-4C86-9215-08F8BE0F8031}">
      <dgm:prSet/>
      <dgm:spPr/>
      <dgm:t>
        <a:bodyPr/>
        <a:lstStyle/>
        <a:p>
          <a:endParaRPr lang="ru-RU">
            <a:solidFill>
              <a:srgbClr val="063888"/>
            </a:solidFill>
          </a:endParaRPr>
        </a:p>
      </dgm:t>
    </dgm:pt>
    <dgm:pt modelId="{E61C24E0-DBEC-42A5-8F7B-1456FB22C57D}">
      <dgm:prSet phldrT="[Текст]"/>
      <dgm:spPr/>
      <dgm:t>
        <a:bodyPr/>
        <a:lstStyle/>
        <a:p>
          <a:r>
            <a:rPr lang="ru-RU" b="0" i="0" dirty="0" smtClean="0">
              <a:solidFill>
                <a:srgbClr val="063888"/>
              </a:solidFill>
              <a:latin typeface="Cambria" pitchFamily="18" charset="0"/>
            </a:rPr>
            <a:t>КЭ </a:t>
          </a:r>
          <a:r>
            <a:rPr lang="ru-RU" b="0" i="0" dirty="0" smtClean="0">
              <a:solidFill>
                <a:srgbClr val="063888"/>
              </a:solidFill>
              <a:latin typeface="Cambria" pitchFamily="18" charset="0"/>
            </a:rPr>
            <a:t>не </a:t>
          </a:r>
          <a:r>
            <a:rPr lang="ru-RU" b="0" i="0" dirty="0" smtClean="0">
              <a:solidFill>
                <a:srgbClr val="063888"/>
              </a:solidFill>
              <a:latin typeface="Cambria" pitchFamily="18" charset="0"/>
            </a:rPr>
            <a:t>позднее 20 р.д. с даты </a:t>
          </a:r>
          <a:r>
            <a:rPr lang="ru-RU" b="0" i="0" dirty="0" smtClean="0">
              <a:solidFill>
                <a:srgbClr val="063888"/>
              </a:solidFill>
              <a:latin typeface="Cambria" pitchFamily="18" charset="0"/>
            </a:rPr>
            <a:t>регистрации. Общее </a:t>
          </a:r>
          <a:r>
            <a:rPr lang="ru-RU" b="0" i="0" dirty="0" smtClean="0">
              <a:solidFill>
                <a:srgbClr val="063888"/>
              </a:solidFill>
              <a:latin typeface="Cambria" pitchFamily="18" charset="0"/>
            </a:rPr>
            <a:t>время 2 часа 30 минут. Результат - претенденту после окончания КЭ. </a:t>
          </a:r>
          <a:endParaRPr lang="ru-RU" dirty="0">
            <a:solidFill>
              <a:srgbClr val="063888"/>
            </a:solidFill>
            <a:latin typeface="Cambria" pitchFamily="18" charset="0"/>
          </a:endParaRPr>
        </a:p>
      </dgm:t>
    </dgm:pt>
    <dgm:pt modelId="{2B273F21-B55D-4875-A3D9-0F2AE2AB6239}" type="parTrans" cxnId="{1C46D793-1BCF-45E7-A694-E69D10E599B3}">
      <dgm:prSet/>
      <dgm:spPr/>
      <dgm:t>
        <a:bodyPr/>
        <a:lstStyle/>
        <a:p>
          <a:endParaRPr lang="ru-RU">
            <a:solidFill>
              <a:srgbClr val="063888"/>
            </a:solidFill>
          </a:endParaRPr>
        </a:p>
      </dgm:t>
    </dgm:pt>
    <dgm:pt modelId="{BA14E5A7-EDC4-4F8A-8F6E-EEEF619A7636}" type="sibTrans" cxnId="{1C46D793-1BCF-45E7-A694-E69D10E599B3}">
      <dgm:prSet/>
      <dgm:spPr/>
      <dgm:t>
        <a:bodyPr/>
        <a:lstStyle/>
        <a:p>
          <a:endParaRPr lang="ru-RU">
            <a:solidFill>
              <a:srgbClr val="063888"/>
            </a:solidFill>
          </a:endParaRPr>
        </a:p>
      </dgm:t>
    </dgm:pt>
    <dgm:pt modelId="{8745FE48-A4BA-4E55-A61C-6D33022CED19}" type="pres">
      <dgm:prSet presAssocID="{43282710-5F04-4EC8-9A2B-EEA4721E778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9FC1E8-307B-4CBD-BE76-D7006C11EE22}" type="pres">
      <dgm:prSet presAssocID="{A08093C4-3E59-40FB-94D6-1E7B589AD017}" presName="composite" presStyleCnt="0"/>
      <dgm:spPr/>
    </dgm:pt>
    <dgm:pt modelId="{9416174E-DA48-418C-B09C-FC56AF6BDDED}" type="pres">
      <dgm:prSet presAssocID="{A08093C4-3E59-40FB-94D6-1E7B589AD017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51502A-95A5-4F8D-A402-D6296905C62A}" type="pres">
      <dgm:prSet presAssocID="{A08093C4-3E59-40FB-94D6-1E7B589AD017}" presName="descendantText" presStyleLbl="alignAcc1" presStyleIdx="0" presStyleCnt="1" custScaleY="1136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30285D-7DAE-4AEF-9DCB-F5664BF8F2BE}" type="presOf" srcId="{43282710-5F04-4EC8-9A2B-EEA4721E7789}" destId="{8745FE48-A4BA-4E55-A61C-6D33022CED19}" srcOrd="0" destOrd="0" presId="urn:microsoft.com/office/officeart/2005/8/layout/chevron2"/>
    <dgm:cxn modelId="{D908B5AB-76C9-4C86-9215-08F8BE0F8031}" srcId="{43282710-5F04-4EC8-9A2B-EEA4721E7789}" destId="{A08093C4-3E59-40FB-94D6-1E7B589AD017}" srcOrd="0" destOrd="0" parTransId="{CD8ED0A7-8CF1-4DF1-BBB0-644849C03897}" sibTransId="{87277BEB-46FA-4073-88F8-B71091D995CB}"/>
    <dgm:cxn modelId="{197D0E8F-03E4-4724-B126-C01AF7FB3BA7}" type="presOf" srcId="{A08093C4-3E59-40FB-94D6-1E7B589AD017}" destId="{9416174E-DA48-418C-B09C-FC56AF6BDDED}" srcOrd="0" destOrd="0" presId="urn:microsoft.com/office/officeart/2005/8/layout/chevron2"/>
    <dgm:cxn modelId="{63C12151-EAC1-4BDE-8337-A23A059AEE4E}" type="presOf" srcId="{E61C24E0-DBEC-42A5-8F7B-1456FB22C57D}" destId="{8E51502A-95A5-4F8D-A402-D6296905C62A}" srcOrd="0" destOrd="0" presId="urn:microsoft.com/office/officeart/2005/8/layout/chevron2"/>
    <dgm:cxn modelId="{1C46D793-1BCF-45E7-A694-E69D10E599B3}" srcId="{A08093C4-3E59-40FB-94D6-1E7B589AD017}" destId="{E61C24E0-DBEC-42A5-8F7B-1456FB22C57D}" srcOrd="0" destOrd="0" parTransId="{2B273F21-B55D-4875-A3D9-0F2AE2AB6239}" sibTransId="{BA14E5A7-EDC4-4F8A-8F6E-EEEF619A7636}"/>
    <dgm:cxn modelId="{A7BF6620-7A78-41C1-84E4-CBD6DE1A90EC}" type="presParOf" srcId="{8745FE48-A4BA-4E55-A61C-6D33022CED19}" destId="{3F9FC1E8-307B-4CBD-BE76-D7006C11EE22}" srcOrd="0" destOrd="0" presId="urn:microsoft.com/office/officeart/2005/8/layout/chevron2"/>
    <dgm:cxn modelId="{4C946F07-913E-4359-93A2-B49623F266C1}" type="presParOf" srcId="{3F9FC1E8-307B-4CBD-BE76-D7006C11EE22}" destId="{9416174E-DA48-418C-B09C-FC56AF6BDDED}" srcOrd="0" destOrd="0" presId="urn:microsoft.com/office/officeart/2005/8/layout/chevron2"/>
    <dgm:cxn modelId="{6A399678-495C-4D1A-9E72-FC47F0867533}" type="presParOf" srcId="{3F9FC1E8-307B-4CBD-BE76-D7006C11EE22}" destId="{8E51502A-95A5-4F8D-A402-D6296905C62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3282710-5F04-4EC8-9A2B-EEA4721E7789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08093C4-3E59-40FB-94D6-1E7B589AD017}">
      <dgm:prSet phldrT="[Текст]"/>
      <dgm:spPr/>
      <dgm:t>
        <a:bodyPr/>
        <a:lstStyle/>
        <a:p>
          <a:r>
            <a:rPr lang="ru-RU" b="1" dirty="0" smtClean="0">
              <a:solidFill>
                <a:srgbClr val="FFFFFF"/>
              </a:solidFill>
            </a:rPr>
            <a:t>Экзамен</a:t>
          </a:r>
          <a:endParaRPr lang="ru-RU" b="1" dirty="0">
            <a:solidFill>
              <a:srgbClr val="FFFFFF"/>
            </a:solidFill>
          </a:endParaRPr>
        </a:p>
      </dgm:t>
    </dgm:pt>
    <dgm:pt modelId="{CD8ED0A7-8CF1-4DF1-BBB0-644849C03897}" type="parTrans" cxnId="{D908B5AB-76C9-4C86-9215-08F8BE0F8031}">
      <dgm:prSet/>
      <dgm:spPr/>
      <dgm:t>
        <a:bodyPr/>
        <a:lstStyle/>
        <a:p>
          <a:endParaRPr lang="ru-RU">
            <a:solidFill>
              <a:srgbClr val="063888"/>
            </a:solidFill>
          </a:endParaRPr>
        </a:p>
      </dgm:t>
    </dgm:pt>
    <dgm:pt modelId="{87277BEB-46FA-4073-88F8-B71091D995CB}" type="sibTrans" cxnId="{D908B5AB-76C9-4C86-9215-08F8BE0F8031}">
      <dgm:prSet/>
      <dgm:spPr/>
      <dgm:t>
        <a:bodyPr/>
        <a:lstStyle/>
        <a:p>
          <a:endParaRPr lang="ru-RU">
            <a:solidFill>
              <a:srgbClr val="063888"/>
            </a:solidFill>
          </a:endParaRPr>
        </a:p>
      </dgm:t>
    </dgm:pt>
    <dgm:pt modelId="{E61C24E0-DBEC-42A5-8F7B-1456FB22C57D}">
      <dgm:prSet phldrT="[Текст]"/>
      <dgm:spPr/>
      <dgm:t>
        <a:bodyPr/>
        <a:lstStyle/>
        <a:p>
          <a:r>
            <a:rPr lang="ru-RU" b="0" i="0" dirty="0" smtClean="0">
              <a:solidFill>
                <a:srgbClr val="063888"/>
              </a:solidFill>
              <a:latin typeface="Cambria" pitchFamily="18" charset="0"/>
            </a:rPr>
            <a:t>КЭ </a:t>
          </a:r>
          <a:r>
            <a:rPr lang="ru-RU" b="0" i="0" dirty="0" smtClean="0">
              <a:solidFill>
                <a:srgbClr val="063888"/>
              </a:solidFill>
              <a:latin typeface="Cambria" pitchFamily="18" charset="0"/>
            </a:rPr>
            <a:t>не </a:t>
          </a:r>
          <a:r>
            <a:rPr lang="ru-RU" b="0" i="0" dirty="0" smtClean="0">
              <a:solidFill>
                <a:srgbClr val="063888"/>
              </a:solidFill>
              <a:latin typeface="Cambria" pitchFamily="18" charset="0"/>
            </a:rPr>
            <a:t>позднее 20 р.д. с даты </a:t>
          </a:r>
          <a:r>
            <a:rPr lang="ru-RU" b="0" i="0" dirty="0" smtClean="0">
              <a:solidFill>
                <a:srgbClr val="063888"/>
              </a:solidFill>
              <a:latin typeface="Cambria" pitchFamily="18" charset="0"/>
            </a:rPr>
            <a:t>регистрации. Общее </a:t>
          </a:r>
          <a:r>
            <a:rPr lang="ru-RU" b="0" i="0" dirty="0" smtClean="0">
              <a:solidFill>
                <a:srgbClr val="063888"/>
              </a:solidFill>
              <a:latin typeface="Cambria" pitchFamily="18" charset="0"/>
            </a:rPr>
            <a:t>время 2 часа 30 минут. Результат - претенденту после окончания КЭ. </a:t>
          </a:r>
          <a:endParaRPr lang="ru-RU" dirty="0">
            <a:solidFill>
              <a:srgbClr val="063888"/>
            </a:solidFill>
            <a:latin typeface="Cambria" pitchFamily="18" charset="0"/>
          </a:endParaRPr>
        </a:p>
      </dgm:t>
    </dgm:pt>
    <dgm:pt modelId="{2B273F21-B55D-4875-A3D9-0F2AE2AB6239}" type="parTrans" cxnId="{1C46D793-1BCF-45E7-A694-E69D10E599B3}">
      <dgm:prSet/>
      <dgm:spPr/>
      <dgm:t>
        <a:bodyPr/>
        <a:lstStyle/>
        <a:p>
          <a:endParaRPr lang="ru-RU">
            <a:solidFill>
              <a:srgbClr val="063888"/>
            </a:solidFill>
          </a:endParaRPr>
        </a:p>
      </dgm:t>
    </dgm:pt>
    <dgm:pt modelId="{BA14E5A7-EDC4-4F8A-8F6E-EEEF619A7636}" type="sibTrans" cxnId="{1C46D793-1BCF-45E7-A694-E69D10E599B3}">
      <dgm:prSet/>
      <dgm:spPr/>
      <dgm:t>
        <a:bodyPr/>
        <a:lstStyle/>
        <a:p>
          <a:endParaRPr lang="ru-RU">
            <a:solidFill>
              <a:srgbClr val="063888"/>
            </a:solidFill>
          </a:endParaRPr>
        </a:p>
      </dgm:t>
    </dgm:pt>
    <dgm:pt modelId="{8745FE48-A4BA-4E55-A61C-6D33022CED19}" type="pres">
      <dgm:prSet presAssocID="{43282710-5F04-4EC8-9A2B-EEA4721E778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9FC1E8-307B-4CBD-BE76-D7006C11EE22}" type="pres">
      <dgm:prSet presAssocID="{A08093C4-3E59-40FB-94D6-1E7B589AD017}" presName="composite" presStyleCnt="0"/>
      <dgm:spPr/>
    </dgm:pt>
    <dgm:pt modelId="{9416174E-DA48-418C-B09C-FC56AF6BDDED}" type="pres">
      <dgm:prSet presAssocID="{A08093C4-3E59-40FB-94D6-1E7B589AD017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51502A-95A5-4F8D-A402-D6296905C62A}" type="pres">
      <dgm:prSet presAssocID="{A08093C4-3E59-40FB-94D6-1E7B589AD017}" presName="descendantText" presStyleLbl="alignAcc1" presStyleIdx="0" presStyleCnt="1" custScaleY="1136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08B5AB-76C9-4C86-9215-08F8BE0F8031}" srcId="{43282710-5F04-4EC8-9A2B-EEA4721E7789}" destId="{A08093C4-3E59-40FB-94D6-1E7B589AD017}" srcOrd="0" destOrd="0" parTransId="{CD8ED0A7-8CF1-4DF1-BBB0-644849C03897}" sibTransId="{87277BEB-46FA-4073-88F8-B71091D995CB}"/>
    <dgm:cxn modelId="{D756DAD4-62CC-47E6-A2EA-EA1C8DF3C673}" type="presOf" srcId="{E61C24E0-DBEC-42A5-8F7B-1456FB22C57D}" destId="{8E51502A-95A5-4F8D-A402-D6296905C62A}" srcOrd="0" destOrd="0" presId="urn:microsoft.com/office/officeart/2005/8/layout/chevron2"/>
    <dgm:cxn modelId="{E0B718B8-783A-48C1-929D-532E8861D1F0}" type="presOf" srcId="{43282710-5F04-4EC8-9A2B-EEA4721E7789}" destId="{8745FE48-A4BA-4E55-A61C-6D33022CED19}" srcOrd="0" destOrd="0" presId="urn:microsoft.com/office/officeart/2005/8/layout/chevron2"/>
    <dgm:cxn modelId="{1AE8BFC8-ED8A-473B-8093-CF9489FCB878}" type="presOf" srcId="{A08093C4-3E59-40FB-94D6-1E7B589AD017}" destId="{9416174E-DA48-418C-B09C-FC56AF6BDDED}" srcOrd="0" destOrd="0" presId="urn:microsoft.com/office/officeart/2005/8/layout/chevron2"/>
    <dgm:cxn modelId="{1C46D793-1BCF-45E7-A694-E69D10E599B3}" srcId="{A08093C4-3E59-40FB-94D6-1E7B589AD017}" destId="{E61C24E0-DBEC-42A5-8F7B-1456FB22C57D}" srcOrd="0" destOrd="0" parTransId="{2B273F21-B55D-4875-A3D9-0F2AE2AB6239}" sibTransId="{BA14E5A7-EDC4-4F8A-8F6E-EEEF619A7636}"/>
    <dgm:cxn modelId="{65F1F88E-3D1B-46E3-8AEC-4B8B48B7ED91}" type="presParOf" srcId="{8745FE48-A4BA-4E55-A61C-6D33022CED19}" destId="{3F9FC1E8-307B-4CBD-BE76-D7006C11EE22}" srcOrd="0" destOrd="0" presId="urn:microsoft.com/office/officeart/2005/8/layout/chevron2"/>
    <dgm:cxn modelId="{578F21F4-4F01-4F64-87B8-EA5B0D70E56C}" type="presParOf" srcId="{3F9FC1E8-307B-4CBD-BE76-D7006C11EE22}" destId="{9416174E-DA48-418C-B09C-FC56AF6BDDED}" srcOrd="0" destOrd="0" presId="urn:microsoft.com/office/officeart/2005/8/layout/chevron2"/>
    <dgm:cxn modelId="{885D6FB7-AE86-4D8B-8B95-88CCE42DEE92}" type="presParOf" srcId="{3F9FC1E8-307B-4CBD-BE76-D7006C11EE22}" destId="{8E51502A-95A5-4F8D-A402-D6296905C62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3282710-5F04-4EC8-9A2B-EEA4721E7789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08093C4-3E59-40FB-94D6-1E7B589AD017}">
      <dgm:prSet phldrT="[Текст]"/>
      <dgm:spPr/>
      <dgm:t>
        <a:bodyPr/>
        <a:lstStyle/>
        <a:p>
          <a:r>
            <a:rPr lang="ru-RU" b="1" dirty="0" smtClean="0">
              <a:solidFill>
                <a:srgbClr val="FFFFFF"/>
              </a:solidFill>
            </a:rPr>
            <a:t>Экзамен</a:t>
          </a:r>
          <a:endParaRPr lang="ru-RU" b="1" dirty="0">
            <a:solidFill>
              <a:srgbClr val="FFFFFF"/>
            </a:solidFill>
          </a:endParaRPr>
        </a:p>
      </dgm:t>
    </dgm:pt>
    <dgm:pt modelId="{CD8ED0A7-8CF1-4DF1-BBB0-644849C03897}" type="parTrans" cxnId="{D908B5AB-76C9-4C86-9215-08F8BE0F8031}">
      <dgm:prSet/>
      <dgm:spPr/>
      <dgm:t>
        <a:bodyPr/>
        <a:lstStyle/>
        <a:p>
          <a:endParaRPr lang="ru-RU">
            <a:solidFill>
              <a:srgbClr val="063888"/>
            </a:solidFill>
          </a:endParaRPr>
        </a:p>
      </dgm:t>
    </dgm:pt>
    <dgm:pt modelId="{87277BEB-46FA-4073-88F8-B71091D995CB}" type="sibTrans" cxnId="{D908B5AB-76C9-4C86-9215-08F8BE0F8031}">
      <dgm:prSet/>
      <dgm:spPr/>
      <dgm:t>
        <a:bodyPr/>
        <a:lstStyle/>
        <a:p>
          <a:endParaRPr lang="ru-RU">
            <a:solidFill>
              <a:srgbClr val="063888"/>
            </a:solidFill>
          </a:endParaRPr>
        </a:p>
      </dgm:t>
    </dgm:pt>
    <dgm:pt modelId="{E61C24E0-DBEC-42A5-8F7B-1456FB22C57D}">
      <dgm:prSet phldrT="[Текст]"/>
      <dgm:spPr/>
      <dgm:t>
        <a:bodyPr/>
        <a:lstStyle/>
        <a:p>
          <a:r>
            <a:rPr lang="ru-RU" b="0" i="0" dirty="0" smtClean="0">
              <a:solidFill>
                <a:srgbClr val="063888"/>
              </a:solidFill>
              <a:latin typeface="Cambria" pitchFamily="18" charset="0"/>
            </a:rPr>
            <a:t>КЭ </a:t>
          </a:r>
          <a:r>
            <a:rPr lang="ru-RU" b="0" i="0" dirty="0" smtClean="0">
              <a:solidFill>
                <a:srgbClr val="063888"/>
              </a:solidFill>
              <a:latin typeface="Cambria" pitchFamily="18" charset="0"/>
            </a:rPr>
            <a:t>не </a:t>
          </a:r>
          <a:r>
            <a:rPr lang="ru-RU" b="0" i="0" dirty="0" smtClean="0">
              <a:solidFill>
                <a:srgbClr val="063888"/>
              </a:solidFill>
              <a:latin typeface="Cambria" pitchFamily="18" charset="0"/>
            </a:rPr>
            <a:t>позднее 20 р.д. с даты </a:t>
          </a:r>
          <a:r>
            <a:rPr lang="ru-RU" b="0" i="0" dirty="0" smtClean="0">
              <a:solidFill>
                <a:srgbClr val="063888"/>
              </a:solidFill>
              <a:latin typeface="Cambria" pitchFamily="18" charset="0"/>
            </a:rPr>
            <a:t>регистрации. Общее </a:t>
          </a:r>
          <a:r>
            <a:rPr lang="ru-RU" b="0" i="0" dirty="0" smtClean="0">
              <a:solidFill>
                <a:srgbClr val="063888"/>
              </a:solidFill>
              <a:latin typeface="Cambria" pitchFamily="18" charset="0"/>
            </a:rPr>
            <a:t>время 2 часа 30 минут. Результат - претенденту после окончания КЭ. </a:t>
          </a:r>
          <a:endParaRPr lang="ru-RU" dirty="0">
            <a:solidFill>
              <a:srgbClr val="063888"/>
            </a:solidFill>
            <a:latin typeface="Cambria" pitchFamily="18" charset="0"/>
          </a:endParaRPr>
        </a:p>
      </dgm:t>
    </dgm:pt>
    <dgm:pt modelId="{2B273F21-B55D-4875-A3D9-0F2AE2AB6239}" type="parTrans" cxnId="{1C46D793-1BCF-45E7-A694-E69D10E599B3}">
      <dgm:prSet/>
      <dgm:spPr/>
      <dgm:t>
        <a:bodyPr/>
        <a:lstStyle/>
        <a:p>
          <a:endParaRPr lang="ru-RU">
            <a:solidFill>
              <a:srgbClr val="063888"/>
            </a:solidFill>
          </a:endParaRPr>
        </a:p>
      </dgm:t>
    </dgm:pt>
    <dgm:pt modelId="{BA14E5A7-EDC4-4F8A-8F6E-EEEF619A7636}" type="sibTrans" cxnId="{1C46D793-1BCF-45E7-A694-E69D10E599B3}">
      <dgm:prSet/>
      <dgm:spPr/>
      <dgm:t>
        <a:bodyPr/>
        <a:lstStyle/>
        <a:p>
          <a:endParaRPr lang="ru-RU">
            <a:solidFill>
              <a:srgbClr val="063888"/>
            </a:solidFill>
          </a:endParaRPr>
        </a:p>
      </dgm:t>
    </dgm:pt>
    <dgm:pt modelId="{8745FE48-A4BA-4E55-A61C-6D33022CED19}" type="pres">
      <dgm:prSet presAssocID="{43282710-5F04-4EC8-9A2B-EEA4721E778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9FC1E8-307B-4CBD-BE76-D7006C11EE22}" type="pres">
      <dgm:prSet presAssocID="{A08093C4-3E59-40FB-94D6-1E7B589AD017}" presName="composite" presStyleCnt="0"/>
      <dgm:spPr/>
    </dgm:pt>
    <dgm:pt modelId="{9416174E-DA48-418C-B09C-FC56AF6BDDED}" type="pres">
      <dgm:prSet presAssocID="{A08093C4-3E59-40FB-94D6-1E7B589AD017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51502A-95A5-4F8D-A402-D6296905C62A}" type="pres">
      <dgm:prSet presAssocID="{A08093C4-3E59-40FB-94D6-1E7B589AD017}" presName="descendantText" presStyleLbl="alignAcc1" presStyleIdx="0" presStyleCnt="1" custScaleY="1136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2223B5-BED4-487D-9DB0-0B4B4F004A18}" type="presOf" srcId="{A08093C4-3E59-40FB-94D6-1E7B589AD017}" destId="{9416174E-DA48-418C-B09C-FC56AF6BDDED}" srcOrd="0" destOrd="0" presId="urn:microsoft.com/office/officeart/2005/8/layout/chevron2"/>
    <dgm:cxn modelId="{D908B5AB-76C9-4C86-9215-08F8BE0F8031}" srcId="{43282710-5F04-4EC8-9A2B-EEA4721E7789}" destId="{A08093C4-3E59-40FB-94D6-1E7B589AD017}" srcOrd="0" destOrd="0" parTransId="{CD8ED0A7-8CF1-4DF1-BBB0-644849C03897}" sibTransId="{87277BEB-46FA-4073-88F8-B71091D995CB}"/>
    <dgm:cxn modelId="{0673F3D1-35E5-4150-9BDA-5A53C3207EA5}" type="presOf" srcId="{E61C24E0-DBEC-42A5-8F7B-1456FB22C57D}" destId="{8E51502A-95A5-4F8D-A402-D6296905C62A}" srcOrd="0" destOrd="0" presId="urn:microsoft.com/office/officeart/2005/8/layout/chevron2"/>
    <dgm:cxn modelId="{1C46D793-1BCF-45E7-A694-E69D10E599B3}" srcId="{A08093C4-3E59-40FB-94D6-1E7B589AD017}" destId="{E61C24E0-DBEC-42A5-8F7B-1456FB22C57D}" srcOrd="0" destOrd="0" parTransId="{2B273F21-B55D-4875-A3D9-0F2AE2AB6239}" sibTransId="{BA14E5A7-EDC4-4F8A-8F6E-EEEF619A7636}"/>
    <dgm:cxn modelId="{0EFF1435-5DC5-40D8-AB80-9AC41F99C29D}" type="presOf" srcId="{43282710-5F04-4EC8-9A2B-EEA4721E7789}" destId="{8745FE48-A4BA-4E55-A61C-6D33022CED19}" srcOrd="0" destOrd="0" presId="urn:microsoft.com/office/officeart/2005/8/layout/chevron2"/>
    <dgm:cxn modelId="{C492D657-41F5-4697-86D5-1D59C8BD0395}" type="presParOf" srcId="{8745FE48-A4BA-4E55-A61C-6D33022CED19}" destId="{3F9FC1E8-307B-4CBD-BE76-D7006C11EE22}" srcOrd="0" destOrd="0" presId="urn:microsoft.com/office/officeart/2005/8/layout/chevron2"/>
    <dgm:cxn modelId="{18BAD548-E271-4F3D-97CE-845F072A8DB6}" type="presParOf" srcId="{3F9FC1E8-307B-4CBD-BE76-D7006C11EE22}" destId="{9416174E-DA48-418C-B09C-FC56AF6BDDED}" srcOrd="0" destOrd="0" presId="urn:microsoft.com/office/officeart/2005/8/layout/chevron2"/>
    <dgm:cxn modelId="{BCF7BC1C-27DE-4D55-8C3D-118C176582CE}" type="presParOf" srcId="{3F9FC1E8-307B-4CBD-BE76-D7006C11EE22}" destId="{8E51502A-95A5-4F8D-A402-D6296905C62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416174E-DA48-418C-B09C-FC56AF6BDDED}">
      <dsp:nvSpPr>
        <dsp:cNvPr id="0" name=""/>
        <dsp:cNvSpPr/>
      </dsp:nvSpPr>
      <dsp:spPr>
        <a:xfrm rot="5400000">
          <a:off x="-176162" y="232436"/>
          <a:ext cx="1174419" cy="82209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rgbClr val="FFFFFF"/>
              </a:solidFill>
              <a:latin typeface="Cambria" pitchFamily="18" charset="0"/>
            </a:rPr>
            <a:t>Анкета</a:t>
          </a:r>
          <a:endParaRPr lang="ru-RU" sz="900" b="1" kern="1200" dirty="0">
            <a:solidFill>
              <a:srgbClr val="FFFFFF"/>
            </a:solidFill>
            <a:latin typeface="Cambria" pitchFamily="18" charset="0"/>
          </a:endParaRPr>
        </a:p>
      </dsp:txBody>
      <dsp:txXfrm rot="5400000">
        <a:off x="-176162" y="232436"/>
        <a:ext cx="1174419" cy="822093"/>
      </dsp:txXfrm>
    </dsp:sp>
    <dsp:sp modelId="{8E51502A-95A5-4F8D-A402-D6296905C62A}">
      <dsp:nvSpPr>
        <dsp:cNvPr id="0" name=""/>
        <dsp:cNvSpPr/>
      </dsp:nvSpPr>
      <dsp:spPr>
        <a:xfrm rot="5400000">
          <a:off x="3937589" y="-3111432"/>
          <a:ext cx="867794" cy="70987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i="0" kern="1200" dirty="0" smtClean="0">
              <a:solidFill>
                <a:srgbClr val="063888"/>
              </a:solidFill>
              <a:latin typeface="Cambria" pitchFamily="18" charset="0"/>
            </a:rPr>
            <a:t>В электронной форме на официальном сайте уполномоченного органа в сети «Интернет» с приложением копий документов</a:t>
          </a:r>
          <a:endParaRPr lang="ru-RU" sz="1600" kern="1200" dirty="0">
            <a:solidFill>
              <a:srgbClr val="063888"/>
            </a:solidFill>
            <a:latin typeface="Cambria" pitchFamily="18" charset="0"/>
          </a:endParaRPr>
        </a:p>
      </dsp:txBody>
      <dsp:txXfrm rot="5400000">
        <a:off x="3937589" y="-3111432"/>
        <a:ext cx="867794" cy="7098786"/>
      </dsp:txXfrm>
    </dsp:sp>
    <dsp:sp modelId="{5404EF7D-10EB-4F54-88FD-18A57F27FF7D}">
      <dsp:nvSpPr>
        <dsp:cNvPr id="0" name=""/>
        <dsp:cNvSpPr/>
      </dsp:nvSpPr>
      <dsp:spPr>
        <a:xfrm rot="5400000">
          <a:off x="-176162" y="1291899"/>
          <a:ext cx="1174419" cy="82209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rgbClr val="FFFFFF"/>
              </a:solidFill>
              <a:latin typeface="Cambria" pitchFamily="18" charset="0"/>
            </a:rPr>
            <a:t>Регистрация</a:t>
          </a:r>
          <a:endParaRPr lang="ru-RU" sz="900" b="1" kern="1200" dirty="0">
            <a:solidFill>
              <a:srgbClr val="FFFFFF"/>
            </a:solidFill>
            <a:latin typeface="Cambria" pitchFamily="18" charset="0"/>
          </a:endParaRPr>
        </a:p>
      </dsp:txBody>
      <dsp:txXfrm rot="5400000">
        <a:off x="-176162" y="1291899"/>
        <a:ext cx="1174419" cy="822093"/>
      </dsp:txXfrm>
    </dsp:sp>
    <dsp:sp modelId="{E4E897A1-51C0-4F03-A137-33660F8939F4}">
      <dsp:nvSpPr>
        <dsp:cNvPr id="0" name=""/>
        <dsp:cNvSpPr/>
      </dsp:nvSpPr>
      <dsp:spPr>
        <a:xfrm rot="5400000">
          <a:off x="3989800" y="-2051969"/>
          <a:ext cx="763372" cy="70987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i="0" kern="1200" dirty="0" smtClean="0">
              <a:solidFill>
                <a:srgbClr val="063888"/>
              </a:solidFill>
              <a:latin typeface="Cambria" pitchFamily="18" charset="0"/>
            </a:rPr>
            <a:t>Уполномоченный орган обеспечивает регистрацию претендента или отказывает в регистрации в течение 5 р.д. </a:t>
          </a:r>
          <a:r>
            <a:rPr lang="ru-RU" sz="1600" b="0" i="0" kern="1200" dirty="0" smtClean="0">
              <a:solidFill>
                <a:srgbClr val="063888"/>
              </a:solidFill>
              <a:latin typeface="Cambria" pitchFamily="18" charset="0"/>
            </a:rPr>
            <a:t>с даты </a:t>
          </a:r>
          <a:r>
            <a:rPr lang="ru-RU" sz="1600" b="0" i="0" kern="1200" dirty="0" smtClean="0">
              <a:solidFill>
                <a:srgbClr val="063888"/>
              </a:solidFill>
              <a:latin typeface="Cambria" pitchFamily="18" charset="0"/>
            </a:rPr>
            <a:t>заполнения анкеты</a:t>
          </a:r>
          <a:endParaRPr lang="ru-RU" sz="1600" kern="1200" dirty="0">
            <a:solidFill>
              <a:srgbClr val="063888"/>
            </a:solidFill>
            <a:latin typeface="Cambria" pitchFamily="18" charset="0"/>
          </a:endParaRPr>
        </a:p>
      </dsp:txBody>
      <dsp:txXfrm rot="5400000">
        <a:off x="3989800" y="-2051969"/>
        <a:ext cx="763372" cy="7098786"/>
      </dsp:txXfrm>
    </dsp:sp>
    <dsp:sp modelId="{6A97956B-B052-419C-93BF-5ABC5F9DE5B4}">
      <dsp:nvSpPr>
        <dsp:cNvPr id="0" name=""/>
        <dsp:cNvSpPr/>
      </dsp:nvSpPr>
      <dsp:spPr>
        <a:xfrm rot="5400000">
          <a:off x="-176162" y="2351362"/>
          <a:ext cx="1174419" cy="82209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rgbClr val="FFFFFF"/>
              </a:solidFill>
              <a:latin typeface="Cambria" pitchFamily="18" charset="0"/>
            </a:rPr>
            <a:t>Уведомление</a:t>
          </a:r>
          <a:endParaRPr lang="ru-RU" sz="900" b="1" kern="1200" dirty="0">
            <a:solidFill>
              <a:srgbClr val="FFFFFF"/>
            </a:solidFill>
            <a:latin typeface="Cambria" pitchFamily="18" charset="0"/>
          </a:endParaRPr>
        </a:p>
      </dsp:txBody>
      <dsp:txXfrm rot="5400000">
        <a:off x="-176162" y="2351362"/>
        <a:ext cx="1174419" cy="822093"/>
      </dsp:txXfrm>
    </dsp:sp>
    <dsp:sp modelId="{EA1FDB5B-9A14-4BD5-BF5B-A7A3800B288B}">
      <dsp:nvSpPr>
        <dsp:cNvPr id="0" name=""/>
        <dsp:cNvSpPr/>
      </dsp:nvSpPr>
      <dsp:spPr>
        <a:xfrm rot="5400000">
          <a:off x="3989800" y="-992507"/>
          <a:ext cx="763372" cy="70987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i="0" kern="1200" dirty="0" smtClean="0">
              <a:solidFill>
                <a:srgbClr val="063888"/>
              </a:solidFill>
              <a:latin typeface="Cambria" pitchFamily="18" charset="0"/>
            </a:rPr>
            <a:t>Уполномоченный орган направляет уведомление о регистрации претендента (логин и пароль) или об отказе в регистрации в течение </a:t>
          </a:r>
          <a:br>
            <a:rPr lang="ru-RU" sz="1600" b="0" i="0" kern="1200" dirty="0" smtClean="0">
              <a:solidFill>
                <a:srgbClr val="063888"/>
              </a:solidFill>
              <a:latin typeface="Cambria" pitchFamily="18" charset="0"/>
            </a:rPr>
          </a:br>
          <a:r>
            <a:rPr lang="ru-RU" sz="1600" b="0" i="0" kern="1200" dirty="0" smtClean="0">
              <a:solidFill>
                <a:srgbClr val="063888"/>
              </a:solidFill>
              <a:latin typeface="Cambria" pitchFamily="18" charset="0"/>
            </a:rPr>
            <a:t>5 раб. дней</a:t>
          </a:r>
          <a:endParaRPr lang="ru-RU" sz="1600" kern="1200" dirty="0">
            <a:solidFill>
              <a:srgbClr val="063888"/>
            </a:solidFill>
            <a:latin typeface="Cambria" pitchFamily="18" charset="0"/>
          </a:endParaRPr>
        </a:p>
      </dsp:txBody>
      <dsp:txXfrm rot="5400000">
        <a:off x="3989800" y="-992507"/>
        <a:ext cx="763372" cy="7098786"/>
      </dsp:txXfrm>
    </dsp:sp>
    <dsp:sp modelId="{C1BA7C9F-8A6B-463E-8BFB-60AB248D36DC}">
      <dsp:nvSpPr>
        <dsp:cNvPr id="0" name=""/>
        <dsp:cNvSpPr/>
      </dsp:nvSpPr>
      <dsp:spPr>
        <a:xfrm rot="5400000">
          <a:off x="-176162" y="3410825"/>
          <a:ext cx="1174419" cy="82209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rgbClr val="FFFFFF"/>
              </a:solidFill>
              <a:latin typeface="Cambria" pitchFamily="18" charset="0"/>
            </a:rPr>
            <a:t>Приглашение</a:t>
          </a:r>
          <a:endParaRPr lang="ru-RU" sz="900" b="1" kern="1200" dirty="0">
            <a:solidFill>
              <a:srgbClr val="FFFFFF"/>
            </a:solidFill>
            <a:latin typeface="Cambria" pitchFamily="18" charset="0"/>
          </a:endParaRPr>
        </a:p>
      </dsp:txBody>
      <dsp:txXfrm rot="5400000">
        <a:off x="-176162" y="3410825"/>
        <a:ext cx="1174419" cy="822093"/>
      </dsp:txXfrm>
    </dsp:sp>
    <dsp:sp modelId="{20F72475-4DBE-4BAB-8CF6-5BB54757F63C}">
      <dsp:nvSpPr>
        <dsp:cNvPr id="0" name=""/>
        <dsp:cNvSpPr/>
      </dsp:nvSpPr>
      <dsp:spPr>
        <a:xfrm rot="5400000">
          <a:off x="3989800" y="66955"/>
          <a:ext cx="763372" cy="70987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i="0" kern="1200" dirty="0" smtClean="0">
              <a:solidFill>
                <a:srgbClr val="063888"/>
              </a:solidFill>
              <a:latin typeface="Cambria" pitchFamily="18" charset="0"/>
            </a:rPr>
            <a:t>Информация о дате, времени и месте проведения экзамена </a:t>
          </a:r>
          <a:r>
            <a:rPr lang="ru-RU" sz="1600" b="0" i="0" kern="1200" dirty="0" smtClean="0">
              <a:solidFill>
                <a:srgbClr val="063888"/>
              </a:solidFill>
              <a:latin typeface="Cambria" pitchFamily="18" charset="0"/>
            </a:rPr>
            <a:t>- претенденту </a:t>
          </a:r>
          <a:r>
            <a:rPr lang="ru-RU" sz="1600" b="0" i="0" kern="1200" dirty="0" err="1" smtClean="0">
              <a:solidFill>
                <a:srgbClr val="063888"/>
              </a:solidFill>
              <a:latin typeface="Cambria" pitchFamily="18" charset="0"/>
            </a:rPr>
            <a:t>эл</a:t>
          </a:r>
          <a:r>
            <a:rPr lang="ru-RU" sz="1600" b="0" i="0" kern="1200" dirty="0" smtClean="0">
              <a:solidFill>
                <a:srgbClr val="063888"/>
              </a:solidFill>
              <a:latin typeface="Cambria" pitchFamily="18" charset="0"/>
            </a:rPr>
            <a:t>. </a:t>
          </a:r>
          <a:r>
            <a:rPr lang="ru-RU" sz="1600" b="0" i="0" kern="1200" dirty="0" smtClean="0">
              <a:solidFill>
                <a:srgbClr val="063888"/>
              </a:solidFill>
              <a:latin typeface="Cambria" pitchFamily="18" charset="0"/>
            </a:rPr>
            <a:t>сообщением и указывается </a:t>
          </a:r>
          <a:r>
            <a:rPr lang="ru-RU" sz="1600" b="0" i="0" kern="1200" dirty="0" smtClean="0">
              <a:solidFill>
                <a:srgbClr val="063888"/>
              </a:solidFill>
              <a:latin typeface="Cambria" pitchFamily="18" charset="0"/>
            </a:rPr>
            <a:t>на сайте </a:t>
          </a:r>
          <a:r>
            <a:rPr lang="ru-RU" sz="1600" b="0" i="0" kern="1200" dirty="0" smtClean="0">
              <a:solidFill>
                <a:srgbClr val="063888"/>
              </a:solidFill>
              <a:latin typeface="Cambria" pitchFamily="18" charset="0"/>
            </a:rPr>
            <a:t/>
          </a:r>
          <a:br>
            <a:rPr lang="ru-RU" sz="1600" b="0" i="0" kern="1200" dirty="0" smtClean="0">
              <a:solidFill>
                <a:srgbClr val="063888"/>
              </a:solidFill>
              <a:latin typeface="Cambria" pitchFamily="18" charset="0"/>
            </a:rPr>
          </a:br>
          <a:r>
            <a:rPr lang="ru-RU" sz="1600" b="0" i="0" kern="1200" dirty="0" smtClean="0">
              <a:solidFill>
                <a:srgbClr val="063888"/>
              </a:solidFill>
              <a:latin typeface="Cambria" pitchFamily="18" charset="0"/>
            </a:rPr>
            <a:t>(</a:t>
          </a:r>
          <a:r>
            <a:rPr lang="ru-RU" sz="1600" b="0" i="0" kern="1200" dirty="0" smtClean="0">
              <a:solidFill>
                <a:srgbClr val="063888"/>
              </a:solidFill>
              <a:latin typeface="Cambria" pitchFamily="18" charset="0"/>
            </a:rPr>
            <a:t>в течение 10 р.д. </a:t>
          </a:r>
          <a:r>
            <a:rPr lang="ru-RU" sz="1600" b="0" i="0" kern="1200" dirty="0" smtClean="0">
              <a:solidFill>
                <a:srgbClr val="063888"/>
              </a:solidFill>
              <a:latin typeface="Cambria" pitchFamily="18" charset="0"/>
            </a:rPr>
            <a:t>с </a:t>
          </a:r>
          <a:r>
            <a:rPr lang="ru-RU" sz="1600" b="0" i="0" kern="1200" dirty="0" smtClean="0">
              <a:solidFill>
                <a:srgbClr val="063888"/>
              </a:solidFill>
              <a:latin typeface="Cambria" pitchFamily="18" charset="0"/>
            </a:rPr>
            <a:t>даты регистрации; за 10 р.д. до экзамена)</a:t>
          </a:r>
          <a:endParaRPr lang="ru-RU" sz="1600" kern="1200" dirty="0">
            <a:solidFill>
              <a:srgbClr val="063888"/>
            </a:solidFill>
            <a:latin typeface="Cambria" pitchFamily="18" charset="0"/>
          </a:endParaRPr>
        </a:p>
      </dsp:txBody>
      <dsp:txXfrm rot="5400000">
        <a:off x="3989800" y="66955"/>
        <a:ext cx="763372" cy="7098786"/>
      </dsp:txXfrm>
    </dsp:sp>
    <dsp:sp modelId="{107B3A3D-C17F-40E5-B8A7-062320F8D64C}">
      <dsp:nvSpPr>
        <dsp:cNvPr id="0" name=""/>
        <dsp:cNvSpPr/>
      </dsp:nvSpPr>
      <dsp:spPr>
        <a:xfrm rot="5400000">
          <a:off x="-176162" y="4470288"/>
          <a:ext cx="1174419" cy="82209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rgbClr val="FFFFFF"/>
              </a:solidFill>
              <a:latin typeface="Cambria" pitchFamily="18" charset="0"/>
            </a:rPr>
            <a:t>Экзамен</a:t>
          </a:r>
          <a:endParaRPr lang="ru-RU" sz="900" b="1" kern="1200" dirty="0">
            <a:solidFill>
              <a:srgbClr val="FFFFFF"/>
            </a:solidFill>
            <a:latin typeface="Cambria" pitchFamily="18" charset="0"/>
          </a:endParaRPr>
        </a:p>
      </dsp:txBody>
      <dsp:txXfrm rot="5400000">
        <a:off x="-176162" y="4470288"/>
        <a:ext cx="1174419" cy="822093"/>
      </dsp:txXfrm>
    </dsp:sp>
    <dsp:sp modelId="{8D0204CB-4141-4B85-93EF-A57E0C975082}">
      <dsp:nvSpPr>
        <dsp:cNvPr id="0" name=""/>
        <dsp:cNvSpPr/>
      </dsp:nvSpPr>
      <dsp:spPr>
        <a:xfrm rot="5400000">
          <a:off x="3989800" y="1126418"/>
          <a:ext cx="763372" cy="70987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i="0" kern="1200" dirty="0" smtClean="0">
              <a:solidFill>
                <a:srgbClr val="063888"/>
              </a:solidFill>
              <a:latin typeface="Cambria" pitchFamily="18" charset="0"/>
            </a:rPr>
            <a:t>КЭ </a:t>
          </a:r>
          <a:r>
            <a:rPr lang="ru-RU" sz="1600" b="0" i="0" kern="1200" dirty="0" smtClean="0">
              <a:solidFill>
                <a:srgbClr val="063888"/>
              </a:solidFill>
              <a:latin typeface="Cambria" pitchFamily="18" charset="0"/>
            </a:rPr>
            <a:t>не </a:t>
          </a:r>
          <a:r>
            <a:rPr lang="ru-RU" sz="1600" b="0" i="0" kern="1200" dirty="0" smtClean="0">
              <a:solidFill>
                <a:srgbClr val="063888"/>
              </a:solidFill>
              <a:latin typeface="Cambria" pitchFamily="18" charset="0"/>
            </a:rPr>
            <a:t>позднее 20 р.д. с даты регистрации . </a:t>
          </a:r>
          <a:r>
            <a:rPr lang="ru-RU" sz="1600" b="0" i="0" kern="1200" dirty="0" smtClean="0">
              <a:solidFill>
                <a:srgbClr val="063888"/>
              </a:solidFill>
              <a:latin typeface="Cambria" pitchFamily="18" charset="0"/>
            </a:rPr>
            <a:t>Общее </a:t>
          </a:r>
          <a:r>
            <a:rPr lang="ru-RU" sz="1600" b="0" i="0" kern="1200" dirty="0" smtClean="0">
              <a:solidFill>
                <a:srgbClr val="063888"/>
              </a:solidFill>
              <a:latin typeface="Cambria" pitchFamily="18" charset="0"/>
            </a:rPr>
            <a:t>время 2 часа 30 минут. Результат - претенденту после окончания КЭ.  </a:t>
          </a:r>
          <a:endParaRPr lang="ru-RU" sz="1600" kern="1200" dirty="0">
            <a:solidFill>
              <a:srgbClr val="063888"/>
            </a:solidFill>
            <a:latin typeface="Cambria" pitchFamily="18" charset="0"/>
          </a:endParaRPr>
        </a:p>
      </dsp:txBody>
      <dsp:txXfrm rot="5400000">
        <a:off x="3989800" y="1126418"/>
        <a:ext cx="763372" cy="7098786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416174E-DA48-418C-B09C-FC56AF6BDDED}">
      <dsp:nvSpPr>
        <dsp:cNvPr id="0" name=""/>
        <dsp:cNvSpPr/>
      </dsp:nvSpPr>
      <dsp:spPr>
        <a:xfrm rot="5400000">
          <a:off x="-153157" y="205388"/>
          <a:ext cx="1021050" cy="71473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FF"/>
              </a:solidFill>
            </a:rPr>
            <a:t>Экзамен</a:t>
          </a:r>
          <a:endParaRPr lang="ru-RU" sz="1400" b="1" kern="1200" dirty="0">
            <a:solidFill>
              <a:srgbClr val="FFFFFF"/>
            </a:solidFill>
          </a:endParaRPr>
        </a:p>
      </dsp:txBody>
      <dsp:txXfrm rot="5400000">
        <a:off x="-153157" y="205388"/>
        <a:ext cx="1021050" cy="714735"/>
      </dsp:txXfrm>
    </dsp:sp>
    <dsp:sp modelId="{8E51502A-95A5-4F8D-A402-D6296905C62A}">
      <dsp:nvSpPr>
        <dsp:cNvPr id="0" name=""/>
        <dsp:cNvSpPr/>
      </dsp:nvSpPr>
      <dsp:spPr>
        <a:xfrm rot="5400000">
          <a:off x="3940573" y="-3218999"/>
          <a:ext cx="754468" cy="72061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0" i="0" kern="1200" dirty="0" smtClean="0">
              <a:solidFill>
                <a:srgbClr val="063888"/>
              </a:solidFill>
              <a:latin typeface="Cambria" pitchFamily="18" charset="0"/>
            </a:rPr>
            <a:t>КЭ </a:t>
          </a:r>
          <a:r>
            <a:rPr lang="ru-RU" sz="1900" b="0" i="0" kern="1200" dirty="0" smtClean="0">
              <a:solidFill>
                <a:srgbClr val="063888"/>
              </a:solidFill>
              <a:latin typeface="Cambria" pitchFamily="18" charset="0"/>
            </a:rPr>
            <a:t>не </a:t>
          </a:r>
          <a:r>
            <a:rPr lang="ru-RU" sz="1900" b="0" i="0" kern="1200" dirty="0" smtClean="0">
              <a:solidFill>
                <a:srgbClr val="063888"/>
              </a:solidFill>
              <a:latin typeface="Cambria" pitchFamily="18" charset="0"/>
            </a:rPr>
            <a:t>позднее 20 р.д. с даты </a:t>
          </a:r>
          <a:r>
            <a:rPr lang="ru-RU" sz="1900" b="0" i="0" kern="1200" dirty="0" smtClean="0">
              <a:solidFill>
                <a:srgbClr val="063888"/>
              </a:solidFill>
              <a:latin typeface="Cambria" pitchFamily="18" charset="0"/>
            </a:rPr>
            <a:t>регистрации. Общее </a:t>
          </a:r>
          <a:r>
            <a:rPr lang="ru-RU" sz="1900" b="0" i="0" kern="1200" dirty="0" smtClean="0">
              <a:solidFill>
                <a:srgbClr val="063888"/>
              </a:solidFill>
              <a:latin typeface="Cambria" pitchFamily="18" charset="0"/>
            </a:rPr>
            <a:t>время 2 часа 30 минут. Результат - претенденту после окончания КЭ. </a:t>
          </a:r>
          <a:endParaRPr lang="ru-RU" sz="1900" kern="1200" dirty="0">
            <a:solidFill>
              <a:srgbClr val="063888"/>
            </a:solidFill>
            <a:latin typeface="Cambria" pitchFamily="18" charset="0"/>
          </a:endParaRPr>
        </a:p>
      </dsp:txBody>
      <dsp:txXfrm rot="5400000">
        <a:off x="3940573" y="-3218999"/>
        <a:ext cx="754468" cy="7206144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416174E-DA48-418C-B09C-FC56AF6BDDED}">
      <dsp:nvSpPr>
        <dsp:cNvPr id="0" name=""/>
        <dsp:cNvSpPr/>
      </dsp:nvSpPr>
      <dsp:spPr>
        <a:xfrm rot="5400000">
          <a:off x="-218450" y="288285"/>
          <a:ext cx="1456333" cy="10194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FF"/>
              </a:solidFill>
              <a:latin typeface="Cambria" pitchFamily="18" charset="0"/>
            </a:rPr>
            <a:t>Заявление</a:t>
          </a:r>
          <a:endParaRPr lang="ru-RU" sz="1200" b="1" kern="1200" dirty="0">
            <a:solidFill>
              <a:srgbClr val="FFFFFF"/>
            </a:solidFill>
            <a:latin typeface="Cambria" pitchFamily="18" charset="0"/>
          </a:endParaRPr>
        </a:p>
      </dsp:txBody>
      <dsp:txXfrm rot="5400000">
        <a:off x="-218450" y="288285"/>
        <a:ext cx="1456333" cy="1019433"/>
      </dsp:txXfrm>
    </dsp:sp>
    <dsp:sp modelId="{8E51502A-95A5-4F8D-A402-D6296905C62A}">
      <dsp:nvSpPr>
        <dsp:cNvPr id="0" name=""/>
        <dsp:cNvSpPr/>
      </dsp:nvSpPr>
      <dsp:spPr>
        <a:xfrm rot="5400000">
          <a:off x="3932104" y="-2907578"/>
          <a:ext cx="1076104" cy="69014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0" kern="1200" dirty="0" smtClean="0">
              <a:solidFill>
                <a:srgbClr val="063888"/>
              </a:solidFill>
              <a:latin typeface="Cambria" pitchFamily="18" charset="0"/>
            </a:rPr>
            <a:t>Письменное заявление (лично либо почтовым отправлением)</a:t>
          </a:r>
          <a:endParaRPr lang="ru-RU" sz="1800" kern="1200" dirty="0">
            <a:solidFill>
              <a:srgbClr val="063888"/>
            </a:solidFill>
            <a:latin typeface="Cambria" pitchFamily="18" charset="0"/>
          </a:endParaRPr>
        </a:p>
      </dsp:txBody>
      <dsp:txXfrm rot="5400000">
        <a:off x="3932104" y="-2907578"/>
        <a:ext cx="1076104" cy="6901446"/>
      </dsp:txXfrm>
    </dsp:sp>
    <dsp:sp modelId="{6A97956B-B052-419C-93BF-5ABC5F9DE5B4}">
      <dsp:nvSpPr>
        <dsp:cNvPr id="0" name=""/>
        <dsp:cNvSpPr/>
      </dsp:nvSpPr>
      <dsp:spPr>
        <a:xfrm rot="5400000">
          <a:off x="-218450" y="1602068"/>
          <a:ext cx="1456333" cy="10194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FF"/>
              </a:solidFill>
              <a:latin typeface="Cambria" pitchFamily="18" charset="0"/>
            </a:rPr>
            <a:t>Решение</a:t>
          </a:r>
          <a:endParaRPr lang="ru-RU" sz="1200" b="1" kern="1200" dirty="0">
            <a:solidFill>
              <a:srgbClr val="FFFFFF"/>
            </a:solidFill>
            <a:latin typeface="Cambria" pitchFamily="18" charset="0"/>
          </a:endParaRPr>
        </a:p>
      </dsp:txBody>
      <dsp:txXfrm rot="5400000">
        <a:off x="-218450" y="1602068"/>
        <a:ext cx="1456333" cy="1019433"/>
      </dsp:txXfrm>
    </dsp:sp>
    <dsp:sp modelId="{EA1FDB5B-9A14-4BD5-BF5B-A7A3800B288B}">
      <dsp:nvSpPr>
        <dsp:cNvPr id="0" name=""/>
        <dsp:cNvSpPr/>
      </dsp:nvSpPr>
      <dsp:spPr>
        <a:xfrm rot="5400000">
          <a:off x="3996848" y="-1593796"/>
          <a:ext cx="946616" cy="69014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0" kern="1200" dirty="0" smtClean="0">
              <a:solidFill>
                <a:srgbClr val="063888"/>
              </a:solidFill>
              <a:latin typeface="Cambria" pitchFamily="18" charset="0"/>
            </a:rPr>
            <a:t>В течение 5 р.д. с </a:t>
          </a:r>
          <a:r>
            <a:rPr lang="ru-RU" sz="1800" b="0" i="0" kern="1200" dirty="0" smtClean="0">
              <a:solidFill>
                <a:srgbClr val="063888"/>
              </a:solidFill>
              <a:latin typeface="Cambria" pitchFamily="18" charset="0"/>
            </a:rPr>
            <a:t>даты получения </a:t>
          </a:r>
          <a:r>
            <a:rPr lang="ru-RU" sz="1800" b="0" i="0" kern="1200" dirty="0" smtClean="0">
              <a:solidFill>
                <a:srgbClr val="063888"/>
              </a:solidFill>
              <a:latin typeface="Cambria" pitchFamily="18" charset="0"/>
            </a:rPr>
            <a:t>заявления уполномоченный орган принимает решение о выдаче КА или об отказе в выдаче КА</a:t>
          </a:r>
          <a:endParaRPr lang="ru-RU" sz="1800" kern="1200" dirty="0">
            <a:solidFill>
              <a:srgbClr val="063888"/>
            </a:solidFill>
            <a:latin typeface="Cambria" pitchFamily="18" charset="0"/>
          </a:endParaRPr>
        </a:p>
      </dsp:txBody>
      <dsp:txXfrm rot="5400000">
        <a:off x="3996848" y="-1593796"/>
        <a:ext cx="946616" cy="6901446"/>
      </dsp:txXfrm>
    </dsp:sp>
    <dsp:sp modelId="{C1BA7C9F-8A6B-463E-8BFB-60AB248D36DC}">
      <dsp:nvSpPr>
        <dsp:cNvPr id="0" name=""/>
        <dsp:cNvSpPr/>
      </dsp:nvSpPr>
      <dsp:spPr>
        <a:xfrm rot="5400000">
          <a:off x="-218450" y="2915850"/>
          <a:ext cx="1456333" cy="10194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FF"/>
              </a:solidFill>
              <a:latin typeface="Cambria" pitchFamily="18" charset="0"/>
            </a:rPr>
            <a:t>Уведомление о решении</a:t>
          </a:r>
          <a:endParaRPr lang="ru-RU" sz="1200" b="1" kern="1200" dirty="0">
            <a:solidFill>
              <a:srgbClr val="FFFFFF"/>
            </a:solidFill>
            <a:latin typeface="Cambria" pitchFamily="18" charset="0"/>
          </a:endParaRPr>
        </a:p>
      </dsp:txBody>
      <dsp:txXfrm rot="5400000">
        <a:off x="-218450" y="2915850"/>
        <a:ext cx="1456333" cy="1019433"/>
      </dsp:txXfrm>
    </dsp:sp>
    <dsp:sp modelId="{20F72475-4DBE-4BAB-8CF6-5BB54757F63C}">
      <dsp:nvSpPr>
        <dsp:cNvPr id="0" name=""/>
        <dsp:cNvSpPr/>
      </dsp:nvSpPr>
      <dsp:spPr>
        <a:xfrm rot="5400000">
          <a:off x="3996848" y="-280014"/>
          <a:ext cx="946616" cy="69014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0" kern="1200" dirty="0" smtClean="0">
              <a:solidFill>
                <a:srgbClr val="063888"/>
              </a:solidFill>
              <a:latin typeface="Cambria" pitchFamily="18" charset="0"/>
            </a:rPr>
            <a:t>Уполномоченный орган уведомляет о принятии решения о выдаче / отказе в выдаче КА не позднее 5 р.д. с даты принятия решения путем направления электронного сообщения</a:t>
          </a:r>
          <a:endParaRPr lang="ru-RU" sz="1800" kern="1200" dirty="0">
            <a:solidFill>
              <a:srgbClr val="063888"/>
            </a:solidFill>
            <a:latin typeface="Cambria" pitchFamily="18" charset="0"/>
          </a:endParaRPr>
        </a:p>
      </dsp:txBody>
      <dsp:txXfrm rot="5400000">
        <a:off x="3996848" y="-280014"/>
        <a:ext cx="946616" cy="6901446"/>
      </dsp:txXfrm>
    </dsp:sp>
    <dsp:sp modelId="{107B3A3D-C17F-40E5-B8A7-062320F8D64C}">
      <dsp:nvSpPr>
        <dsp:cNvPr id="0" name=""/>
        <dsp:cNvSpPr/>
      </dsp:nvSpPr>
      <dsp:spPr>
        <a:xfrm rot="5400000">
          <a:off x="-218450" y="4229632"/>
          <a:ext cx="1456333" cy="10194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FF"/>
              </a:solidFill>
              <a:latin typeface="Cambria" pitchFamily="18" charset="0"/>
            </a:rPr>
            <a:t>Выдача КА</a:t>
          </a:r>
          <a:endParaRPr lang="ru-RU" sz="1200" b="1" kern="1200" dirty="0">
            <a:solidFill>
              <a:srgbClr val="FFFFFF"/>
            </a:solidFill>
            <a:latin typeface="Cambria" pitchFamily="18" charset="0"/>
          </a:endParaRPr>
        </a:p>
      </dsp:txBody>
      <dsp:txXfrm rot="5400000">
        <a:off x="-218450" y="4229632"/>
        <a:ext cx="1456333" cy="1019433"/>
      </dsp:txXfrm>
    </dsp:sp>
    <dsp:sp modelId="{8D0204CB-4141-4B85-93EF-A57E0C975082}">
      <dsp:nvSpPr>
        <dsp:cNvPr id="0" name=""/>
        <dsp:cNvSpPr/>
      </dsp:nvSpPr>
      <dsp:spPr>
        <a:xfrm rot="5400000">
          <a:off x="3996848" y="1033767"/>
          <a:ext cx="946616" cy="69014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0" kern="1200" dirty="0" smtClean="0">
              <a:solidFill>
                <a:srgbClr val="063888"/>
              </a:solidFill>
              <a:latin typeface="Cambria" pitchFamily="18" charset="0"/>
            </a:rPr>
            <a:t>КА выдается уполномоченным органом не позднее 10 р.д. с даты принятия решения о выдаче КА</a:t>
          </a:r>
          <a:endParaRPr lang="ru-RU" sz="1800" kern="1200" dirty="0">
            <a:solidFill>
              <a:srgbClr val="063888"/>
            </a:solidFill>
            <a:latin typeface="Cambria" pitchFamily="18" charset="0"/>
          </a:endParaRPr>
        </a:p>
      </dsp:txBody>
      <dsp:txXfrm rot="5400000">
        <a:off x="3996848" y="1033767"/>
        <a:ext cx="946616" cy="6901446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416174E-DA48-418C-B09C-FC56AF6BDDED}">
      <dsp:nvSpPr>
        <dsp:cNvPr id="0" name=""/>
        <dsp:cNvSpPr/>
      </dsp:nvSpPr>
      <dsp:spPr>
        <a:xfrm rot="5400000">
          <a:off x="-153157" y="205388"/>
          <a:ext cx="1021050" cy="71473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FFFFFF"/>
              </a:solidFill>
            </a:rPr>
            <a:t>Заявление</a:t>
          </a:r>
          <a:endParaRPr lang="ru-RU" sz="1100" b="1" kern="1200" dirty="0">
            <a:solidFill>
              <a:srgbClr val="FFFFFF"/>
            </a:solidFill>
          </a:endParaRPr>
        </a:p>
      </dsp:txBody>
      <dsp:txXfrm rot="5400000">
        <a:off x="-153157" y="205388"/>
        <a:ext cx="1021050" cy="714735"/>
      </dsp:txXfrm>
    </dsp:sp>
    <dsp:sp modelId="{8E51502A-95A5-4F8D-A402-D6296905C62A}">
      <dsp:nvSpPr>
        <dsp:cNvPr id="0" name=""/>
        <dsp:cNvSpPr/>
      </dsp:nvSpPr>
      <dsp:spPr>
        <a:xfrm rot="5400000">
          <a:off x="3940573" y="-3218999"/>
          <a:ext cx="754468" cy="72061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i="0" kern="1200" dirty="0" smtClean="0">
              <a:solidFill>
                <a:srgbClr val="063888"/>
              </a:solidFill>
              <a:latin typeface="Cambria" pitchFamily="18" charset="0"/>
            </a:rPr>
            <a:t>Письменное заявление (лично либо почтовым отправлением)</a:t>
          </a:r>
          <a:endParaRPr lang="ru-RU" sz="2000" kern="1200" dirty="0">
            <a:solidFill>
              <a:srgbClr val="063888"/>
            </a:solidFill>
          </a:endParaRPr>
        </a:p>
      </dsp:txBody>
      <dsp:txXfrm rot="5400000">
        <a:off x="3940573" y="-3218999"/>
        <a:ext cx="754468" cy="7206144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416174E-DA48-418C-B09C-FC56AF6BDDED}">
      <dsp:nvSpPr>
        <dsp:cNvPr id="0" name=""/>
        <dsp:cNvSpPr/>
      </dsp:nvSpPr>
      <dsp:spPr>
        <a:xfrm rot="5400000">
          <a:off x="-153157" y="205388"/>
          <a:ext cx="1021050" cy="71473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FF"/>
              </a:solidFill>
            </a:rPr>
            <a:t>Решение</a:t>
          </a:r>
          <a:endParaRPr lang="ru-RU" sz="1400" b="1" kern="1200" dirty="0">
            <a:solidFill>
              <a:srgbClr val="FFFFFF"/>
            </a:solidFill>
          </a:endParaRPr>
        </a:p>
      </dsp:txBody>
      <dsp:txXfrm rot="5400000">
        <a:off x="-153157" y="205388"/>
        <a:ext cx="1021050" cy="714735"/>
      </dsp:txXfrm>
    </dsp:sp>
    <dsp:sp modelId="{8E51502A-95A5-4F8D-A402-D6296905C62A}">
      <dsp:nvSpPr>
        <dsp:cNvPr id="0" name=""/>
        <dsp:cNvSpPr/>
      </dsp:nvSpPr>
      <dsp:spPr>
        <a:xfrm rot="5400000">
          <a:off x="3940573" y="-3218999"/>
          <a:ext cx="754468" cy="72061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0" i="0" kern="1200" dirty="0" smtClean="0">
              <a:solidFill>
                <a:srgbClr val="063888"/>
              </a:solidFill>
              <a:latin typeface="Cambria" pitchFamily="18" charset="0"/>
            </a:rPr>
            <a:t>В течение 5 р.д. с </a:t>
          </a:r>
          <a:r>
            <a:rPr lang="ru-RU" sz="1700" b="0" i="0" kern="1200" dirty="0" smtClean="0">
              <a:solidFill>
                <a:srgbClr val="063888"/>
              </a:solidFill>
              <a:latin typeface="Cambria" pitchFamily="18" charset="0"/>
            </a:rPr>
            <a:t>даты получения </a:t>
          </a:r>
          <a:r>
            <a:rPr lang="ru-RU" sz="1700" b="0" i="0" kern="1200" dirty="0" smtClean="0">
              <a:solidFill>
                <a:srgbClr val="063888"/>
              </a:solidFill>
              <a:latin typeface="Cambria" pitchFamily="18" charset="0"/>
            </a:rPr>
            <a:t>заявления уполномоченный орган принимает решение о выдаче КА или об отказе в выдаче КА</a:t>
          </a:r>
          <a:endParaRPr lang="ru-RU" sz="1700" kern="1200" dirty="0">
            <a:solidFill>
              <a:srgbClr val="063888"/>
            </a:solidFill>
            <a:latin typeface="Cambria" pitchFamily="18" charset="0"/>
          </a:endParaRPr>
        </a:p>
      </dsp:txBody>
      <dsp:txXfrm rot="5400000">
        <a:off x="3940573" y="-3218999"/>
        <a:ext cx="754468" cy="7206144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416174E-DA48-418C-B09C-FC56AF6BDDED}">
      <dsp:nvSpPr>
        <dsp:cNvPr id="0" name=""/>
        <dsp:cNvSpPr/>
      </dsp:nvSpPr>
      <dsp:spPr>
        <a:xfrm rot="5400000">
          <a:off x="-154904" y="201570"/>
          <a:ext cx="1032699" cy="72288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err="1" smtClean="0">
              <a:solidFill>
                <a:srgbClr val="FFFFFF"/>
              </a:solidFill>
            </a:rPr>
            <a:t>Уведомл</a:t>
          </a:r>
          <a:r>
            <a:rPr lang="ru-RU" sz="1000" b="1" kern="1200" dirty="0" smtClean="0">
              <a:solidFill>
                <a:srgbClr val="FFFFFF"/>
              </a:solidFill>
            </a:rPr>
            <a:t>. о решении</a:t>
          </a:r>
          <a:endParaRPr lang="ru-RU" sz="1000" b="1" kern="1200" dirty="0">
            <a:solidFill>
              <a:srgbClr val="FFFFFF"/>
            </a:solidFill>
          </a:endParaRPr>
        </a:p>
      </dsp:txBody>
      <dsp:txXfrm rot="5400000">
        <a:off x="-154904" y="201570"/>
        <a:ext cx="1032699" cy="722889"/>
      </dsp:txXfrm>
    </dsp:sp>
    <dsp:sp modelId="{8E51502A-95A5-4F8D-A402-D6296905C62A}">
      <dsp:nvSpPr>
        <dsp:cNvPr id="0" name=""/>
        <dsp:cNvSpPr/>
      </dsp:nvSpPr>
      <dsp:spPr>
        <a:xfrm rot="5400000">
          <a:off x="3940347" y="-3216702"/>
          <a:ext cx="763075" cy="71979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i="0" kern="1200" dirty="0" smtClean="0">
              <a:solidFill>
                <a:srgbClr val="063888"/>
              </a:solidFill>
              <a:latin typeface="Cambria" pitchFamily="18" charset="0"/>
            </a:rPr>
            <a:t>Уполномоченный орган уведомляет о принятии решения о выдаче / отказе в выдаче КА не позднее 5 р.д. с даты принятия решения путем направления электронного сообщения</a:t>
          </a:r>
          <a:endParaRPr lang="ru-RU" sz="1600" kern="1200" dirty="0">
            <a:solidFill>
              <a:srgbClr val="063888"/>
            </a:solidFill>
            <a:latin typeface="Cambria" pitchFamily="18" charset="0"/>
          </a:endParaRPr>
        </a:p>
      </dsp:txBody>
      <dsp:txXfrm rot="5400000">
        <a:off x="3940347" y="-3216702"/>
        <a:ext cx="763075" cy="7197990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416174E-DA48-418C-B09C-FC56AF6BDDED}">
      <dsp:nvSpPr>
        <dsp:cNvPr id="0" name=""/>
        <dsp:cNvSpPr/>
      </dsp:nvSpPr>
      <dsp:spPr>
        <a:xfrm rot="5400000">
          <a:off x="-153157" y="205388"/>
          <a:ext cx="1021050" cy="71473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FFFFFF"/>
              </a:solidFill>
            </a:rPr>
            <a:t>Выдача КА</a:t>
          </a:r>
          <a:endParaRPr lang="ru-RU" sz="1100" b="1" kern="1200" dirty="0">
            <a:solidFill>
              <a:srgbClr val="FFFFFF"/>
            </a:solidFill>
          </a:endParaRPr>
        </a:p>
      </dsp:txBody>
      <dsp:txXfrm rot="5400000">
        <a:off x="-153157" y="205388"/>
        <a:ext cx="1021050" cy="714735"/>
      </dsp:txXfrm>
    </dsp:sp>
    <dsp:sp modelId="{8E51502A-95A5-4F8D-A402-D6296905C62A}">
      <dsp:nvSpPr>
        <dsp:cNvPr id="0" name=""/>
        <dsp:cNvSpPr/>
      </dsp:nvSpPr>
      <dsp:spPr>
        <a:xfrm rot="5400000">
          <a:off x="3940573" y="-3218999"/>
          <a:ext cx="754468" cy="72061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0" i="0" kern="1200" dirty="0" smtClean="0">
              <a:solidFill>
                <a:srgbClr val="063888"/>
              </a:solidFill>
              <a:latin typeface="Cambria" pitchFamily="18" charset="0"/>
            </a:rPr>
            <a:t>КА выдается уполномоченным органом не </a:t>
          </a:r>
          <a:r>
            <a:rPr lang="ru-RU" sz="2100" b="0" i="0" kern="1200" dirty="0" smtClean="0">
              <a:solidFill>
                <a:srgbClr val="063888"/>
              </a:solidFill>
              <a:latin typeface="Cambria" pitchFamily="18" charset="0"/>
            </a:rPr>
            <a:t>позднее </a:t>
          </a:r>
          <a:r>
            <a:rPr lang="ru-RU" sz="2100" b="0" i="0" kern="1200" dirty="0" smtClean="0">
              <a:solidFill>
                <a:srgbClr val="063888"/>
              </a:solidFill>
              <a:latin typeface="Cambria" pitchFamily="18" charset="0"/>
            </a:rPr>
            <a:t/>
          </a:r>
          <a:br>
            <a:rPr lang="ru-RU" sz="2100" b="0" i="0" kern="1200" dirty="0" smtClean="0">
              <a:solidFill>
                <a:srgbClr val="063888"/>
              </a:solidFill>
              <a:latin typeface="Cambria" pitchFamily="18" charset="0"/>
            </a:rPr>
          </a:br>
          <a:r>
            <a:rPr lang="ru-RU" sz="2100" b="0" i="0" kern="1200" dirty="0" smtClean="0">
              <a:solidFill>
                <a:srgbClr val="063888"/>
              </a:solidFill>
              <a:latin typeface="Cambria" pitchFamily="18" charset="0"/>
            </a:rPr>
            <a:t>10 </a:t>
          </a:r>
          <a:r>
            <a:rPr lang="ru-RU" sz="2100" b="0" i="0" kern="1200" dirty="0" smtClean="0">
              <a:solidFill>
                <a:srgbClr val="063888"/>
              </a:solidFill>
              <a:latin typeface="Cambria" pitchFamily="18" charset="0"/>
            </a:rPr>
            <a:t>р.д. с даты принятия решения о выдаче </a:t>
          </a:r>
          <a:r>
            <a:rPr lang="ru-RU" sz="2100" b="0" i="0" kern="1200" dirty="0" smtClean="0">
              <a:solidFill>
                <a:srgbClr val="063888"/>
              </a:solidFill>
              <a:latin typeface="Cambria" pitchFamily="18" charset="0"/>
            </a:rPr>
            <a:t>КА</a:t>
          </a:r>
          <a:endParaRPr lang="ru-RU" sz="2100" kern="1200" dirty="0">
            <a:solidFill>
              <a:srgbClr val="063888"/>
            </a:solidFill>
            <a:latin typeface="Cambria" pitchFamily="18" charset="0"/>
          </a:endParaRPr>
        </a:p>
      </dsp:txBody>
      <dsp:txXfrm rot="5400000">
        <a:off x="3940573" y="-3218999"/>
        <a:ext cx="754468" cy="720614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416174E-DA48-418C-B09C-FC56AF6BDDED}">
      <dsp:nvSpPr>
        <dsp:cNvPr id="0" name=""/>
        <dsp:cNvSpPr/>
      </dsp:nvSpPr>
      <dsp:spPr>
        <a:xfrm rot="5400000">
          <a:off x="-153008" y="205715"/>
          <a:ext cx="1020053" cy="71403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FFFFFF"/>
              </a:solidFill>
              <a:latin typeface="Cambria" pitchFamily="18" charset="0"/>
            </a:rPr>
            <a:t>Анкета</a:t>
          </a:r>
          <a:endParaRPr lang="ru-RU" sz="1500" b="1" kern="1200" dirty="0">
            <a:solidFill>
              <a:srgbClr val="FFFFFF"/>
            </a:solidFill>
            <a:latin typeface="Cambria" pitchFamily="18" charset="0"/>
          </a:endParaRPr>
        </a:p>
      </dsp:txBody>
      <dsp:txXfrm rot="5400000">
        <a:off x="-153008" y="205715"/>
        <a:ext cx="1020053" cy="714037"/>
      </dsp:txXfrm>
    </dsp:sp>
    <dsp:sp modelId="{8E51502A-95A5-4F8D-A402-D6296905C62A}">
      <dsp:nvSpPr>
        <dsp:cNvPr id="0" name=""/>
        <dsp:cNvSpPr/>
      </dsp:nvSpPr>
      <dsp:spPr>
        <a:xfrm rot="5400000">
          <a:off x="3940593" y="-3219196"/>
          <a:ext cx="753731" cy="72068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0" kern="1200" dirty="0" smtClean="0">
              <a:solidFill>
                <a:srgbClr val="063888"/>
              </a:solidFill>
              <a:latin typeface="Cambria" pitchFamily="18" charset="0"/>
            </a:rPr>
            <a:t>В электронной форме на официальном сайте уполномоченного органа в сети «Интернет» с приложением копий </a:t>
          </a:r>
          <a:r>
            <a:rPr lang="ru-RU" sz="1800" b="0" i="0" kern="1200" dirty="0" smtClean="0">
              <a:solidFill>
                <a:srgbClr val="063888"/>
              </a:solidFill>
              <a:latin typeface="Cambria" pitchFamily="18" charset="0"/>
            </a:rPr>
            <a:t>документов </a:t>
          </a:r>
          <a:r>
            <a:rPr lang="en-US" sz="1800" b="1" kern="1200" dirty="0" smtClean="0">
              <a:solidFill>
                <a:srgbClr val="063888"/>
              </a:solidFill>
              <a:latin typeface="Cambria" pitchFamily="18" charset="0"/>
              <a:hlinkClick xmlns:r="http://schemas.openxmlformats.org/officeDocument/2006/relationships" r:id="rId1"/>
            </a:rPr>
            <a:t>http://en.pprog.ru/examination/</a:t>
          </a:r>
          <a:endParaRPr lang="ru-RU" sz="1800" kern="1200" dirty="0">
            <a:solidFill>
              <a:srgbClr val="063888"/>
            </a:solidFill>
            <a:latin typeface="Cambria" pitchFamily="18" charset="0"/>
          </a:endParaRPr>
        </a:p>
      </dsp:txBody>
      <dsp:txXfrm rot="5400000">
        <a:off x="3940593" y="-3219196"/>
        <a:ext cx="753731" cy="720684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416174E-DA48-418C-B09C-FC56AF6BDDED}">
      <dsp:nvSpPr>
        <dsp:cNvPr id="0" name=""/>
        <dsp:cNvSpPr/>
      </dsp:nvSpPr>
      <dsp:spPr>
        <a:xfrm rot="5400000">
          <a:off x="-153157" y="205388"/>
          <a:ext cx="1021050" cy="71473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FFFFFF"/>
              </a:solidFill>
              <a:latin typeface="Cambria" pitchFamily="18" charset="0"/>
            </a:rPr>
            <a:t>Анкета</a:t>
          </a:r>
          <a:endParaRPr lang="ru-RU" sz="1500" b="1" kern="1200" dirty="0">
            <a:solidFill>
              <a:srgbClr val="FFFFFF"/>
            </a:solidFill>
            <a:latin typeface="Cambria" pitchFamily="18" charset="0"/>
          </a:endParaRPr>
        </a:p>
      </dsp:txBody>
      <dsp:txXfrm rot="5400000">
        <a:off x="-153157" y="205388"/>
        <a:ext cx="1021050" cy="714735"/>
      </dsp:txXfrm>
    </dsp:sp>
    <dsp:sp modelId="{8E51502A-95A5-4F8D-A402-D6296905C62A}">
      <dsp:nvSpPr>
        <dsp:cNvPr id="0" name=""/>
        <dsp:cNvSpPr/>
      </dsp:nvSpPr>
      <dsp:spPr>
        <a:xfrm rot="5400000">
          <a:off x="3940573" y="-3218999"/>
          <a:ext cx="754468" cy="72061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0" kern="1200" dirty="0" smtClean="0">
              <a:solidFill>
                <a:srgbClr val="063888"/>
              </a:solidFill>
              <a:latin typeface="Cambria" pitchFamily="18" charset="0"/>
            </a:rPr>
            <a:t>В электронной форме на официальном сайте уполномоченного органа в сети «Интернет» с приложением копий </a:t>
          </a:r>
          <a:r>
            <a:rPr lang="ru-RU" sz="1800" b="0" i="0" kern="1200" dirty="0" smtClean="0">
              <a:solidFill>
                <a:srgbClr val="063888"/>
              </a:solidFill>
              <a:latin typeface="Cambria" pitchFamily="18" charset="0"/>
            </a:rPr>
            <a:t>документов</a:t>
          </a:r>
          <a:endParaRPr lang="ru-RU" sz="1800" kern="1200" dirty="0">
            <a:solidFill>
              <a:srgbClr val="063888"/>
            </a:solidFill>
            <a:latin typeface="Cambria" pitchFamily="18" charset="0"/>
          </a:endParaRPr>
        </a:p>
      </dsp:txBody>
      <dsp:txXfrm rot="5400000">
        <a:off x="3940573" y="-3218999"/>
        <a:ext cx="754468" cy="720614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416174E-DA48-418C-B09C-FC56AF6BDDED}">
      <dsp:nvSpPr>
        <dsp:cNvPr id="0" name=""/>
        <dsp:cNvSpPr/>
      </dsp:nvSpPr>
      <dsp:spPr>
        <a:xfrm rot="5400000">
          <a:off x="-153157" y="205388"/>
          <a:ext cx="1021050" cy="71473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rgbClr val="FFFFFF"/>
              </a:solidFill>
            </a:rPr>
            <a:t>Регистрация</a:t>
          </a:r>
          <a:endParaRPr lang="ru-RU" sz="1000" b="1" kern="1200" dirty="0">
            <a:solidFill>
              <a:srgbClr val="FFFFFF"/>
            </a:solidFill>
          </a:endParaRPr>
        </a:p>
      </dsp:txBody>
      <dsp:txXfrm rot="5400000">
        <a:off x="-153157" y="205388"/>
        <a:ext cx="1021050" cy="714735"/>
      </dsp:txXfrm>
    </dsp:sp>
    <dsp:sp modelId="{8E51502A-95A5-4F8D-A402-D6296905C62A}">
      <dsp:nvSpPr>
        <dsp:cNvPr id="0" name=""/>
        <dsp:cNvSpPr/>
      </dsp:nvSpPr>
      <dsp:spPr>
        <a:xfrm rot="5400000">
          <a:off x="3940573" y="-3218999"/>
          <a:ext cx="754468" cy="72061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0" i="0" kern="1200" dirty="0" smtClean="0">
              <a:solidFill>
                <a:srgbClr val="063888"/>
              </a:solidFill>
              <a:latin typeface="Cambria" pitchFamily="18" charset="0"/>
            </a:rPr>
            <a:t>Уполномоченный орган обеспечивает регистрацию претендента или отказывает в регистрации в течение 5 раб. дней </a:t>
          </a:r>
          <a:r>
            <a:rPr lang="ru-RU" sz="1500" b="0" i="0" kern="1200" dirty="0" smtClean="0">
              <a:solidFill>
                <a:srgbClr val="063888"/>
              </a:solidFill>
              <a:latin typeface="Cambria" pitchFamily="18" charset="0"/>
            </a:rPr>
            <a:t>с даты </a:t>
          </a:r>
          <a:r>
            <a:rPr lang="ru-RU" sz="1500" b="0" i="0" kern="1200" dirty="0" smtClean="0">
              <a:solidFill>
                <a:srgbClr val="063888"/>
              </a:solidFill>
              <a:latin typeface="Cambria" pitchFamily="18" charset="0"/>
            </a:rPr>
            <a:t>заполнения анкеты</a:t>
          </a:r>
          <a:endParaRPr lang="ru-RU" sz="1500" kern="1200" dirty="0">
            <a:solidFill>
              <a:srgbClr val="063888"/>
            </a:solidFill>
            <a:latin typeface="Cambria" pitchFamily="18" charset="0"/>
          </a:endParaRPr>
        </a:p>
      </dsp:txBody>
      <dsp:txXfrm rot="5400000">
        <a:off x="3940573" y="-3218999"/>
        <a:ext cx="754468" cy="7206144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416174E-DA48-418C-B09C-FC56AF6BDDED}">
      <dsp:nvSpPr>
        <dsp:cNvPr id="0" name=""/>
        <dsp:cNvSpPr/>
      </dsp:nvSpPr>
      <dsp:spPr>
        <a:xfrm rot="5400000">
          <a:off x="-153157" y="205388"/>
          <a:ext cx="1021050" cy="71473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rgbClr val="FFFFFF"/>
              </a:solidFill>
            </a:rPr>
            <a:t>Уведомление</a:t>
          </a:r>
          <a:endParaRPr lang="ru-RU" sz="900" b="1" kern="1200" dirty="0">
            <a:solidFill>
              <a:srgbClr val="FFFFFF"/>
            </a:solidFill>
          </a:endParaRPr>
        </a:p>
      </dsp:txBody>
      <dsp:txXfrm rot="5400000">
        <a:off x="-153157" y="205388"/>
        <a:ext cx="1021050" cy="714735"/>
      </dsp:txXfrm>
    </dsp:sp>
    <dsp:sp modelId="{8E51502A-95A5-4F8D-A402-D6296905C62A}">
      <dsp:nvSpPr>
        <dsp:cNvPr id="0" name=""/>
        <dsp:cNvSpPr/>
      </dsp:nvSpPr>
      <dsp:spPr>
        <a:xfrm rot="5400000">
          <a:off x="3940573" y="-3218999"/>
          <a:ext cx="754468" cy="72061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0" i="0" kern="1200" dirty="0" smtClean="0">
              <a:solidFill>
                <a:srgbClr val="063888"/>
              </a:solidFill>
              <a:latin typeface="Cambria" pitchFamily="18" charset="0"/>
            </a:rPr>
            <a:t>Уполномоченный орган направляет </a:t>
          </a:r>
          <a:r>
            <a:rPr lang="ru-RU" sz="1500" b="0" i="0" kern="1200" dirty="0" smtClean="0">
              <a:solidFill>
                <a:srgbClr val="063888"/>
              </a:solidFill>
              <a:latin typeface="Cambria" pitchFamily="18" charset="0"/>
            </a:rPr>
            <a:t>уведомление о регистрации претендента (логин </a:t>
          </a:r>
          <a:r>
            <a:rPr lang="ru-RU" sz="1500" b="0" i="0" kern="1200" dirty="0" smtClean="0">
              <a:solidFill>
                <a:srgbClr val="063888"/>
              </a:solidFill>
              <a:latin typeface="Cambria" pitchFamily="18" charset="0"/>
            </a:rPr>
            <a:t>и </a:t>
          </a:r>
          <a:r>
            <a:rPr lang="ru-RU" sz="1500" b="0" i="0" kern="1200" dirty="0" smtClean="0">
              <a:solidFill>
                <a:srgbClr val="063888"/>
              </a:solidFill>
              <a:latin typeface="Cambria" pitchFamily="18" charset="0"/>
            </a:rPr>
            <a:t>пароль) или об отказе в регистрации в </a:t>
          </a:r>
          <a:r>
            <a:rPr lang="ru-RU" sz="1500" b="0" i="0" kern="1200" dirty="0" smtClean="0">
              <a:solidFill>
                <a:srgbClr val="063888"/>
              </a:solidFill>
              <a:latin typeface="Cambria" pitchFamily="18" charset="0"/>
            </a:rPr>
            <a:t>течение </a:t>
          </a:r>
          <a:r>
            <a:rPr lang="ru-RU" sz="1500" b="0" i="0" kern="1200" dirty="0" smtClean="0">
              <a:solidFill>
                <a:srgbClr val="063888"/>
              </a:solidFill>
              <a:latin typeface="Cambria" pitchFamily="18" charset="0"/>
            </a:rPr>
            <a:t>5 раб. дней</a:t>
          </a:r>
          <a:endParaRPr lang="ru-RU" sz="1500" kern="1200" dirty="0">
            <a:solidFill>
              <a:srgbClr val="063888"/>
            </a:solidFill>
            <a:latin typeface="Cambria" pitchFamily="18" charset="0"/>
          </a:endParaRPr>
        </a:p>
      </dsp:txBody>
      <dsp:txXfrm rot="5400000">
        <a:off x="3940573" y="-3218999"/>
        <a:ext cx="754468" cy="7206144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416174E-DA48-418C-B09C-FC56AF6BDDED}">
      <dsp:nvSpPr>
        <dsp:cNvPr id="0" name=""/>
        <dsp:cNvSpPr/>
      </dsp:nvSpPr>
      <dsp:spPr>
        <a:xfrm rot="5400000">
          <a:off x="-153157" y="205388"/>
          <a:ext cx="1021050" cy="71473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FF"/>
              </a:solidFill>
            </a:rPr>
            <a:t>Экзамен</a:t>
          </a:r>
          <a:endParaRPr lang="ru-RU" sz="1400" b="1" kern="1200" dirty="0">
            <a:solidFill>
              <a:srgbClr val="FFFFFF"/>
            </a:solidFill>
          </a:endParaRPr>
        </a:p>
      </dsp:txBody>
      <dsp:txXfrm rot="5400000">
        <a:off x="-153157" y="205388"/>
        <a:ext cx="1021050" cy="714735"/>
      </dsp:txXfrm>
    </dsp:sp>
    <dsp:sp modelId="{8E51502A-95A5-4F8D-A402-D6296905C62A}">
      <dsp:nvSpPr>
        <dsp:cNvPr id="0" name=""/>
        <dsp:cNvSpPr/>
      </dsp:nvSpPr>
      <dsp:spPr>
        <a:xfrm rot="5400000">
          <a:off x="3940573" y="-3218999"/>
          <a:ext cx="754468" cy="72061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0" i="0" kern="1200" dirty="0" smtClean="0">
              <a:solidFill>
                <a:srgbClr val="063888"/>
              </a:solidFill>
              <a:latin typeface="Cambria" pitchFamily="18" charset="0"/>
            </a:rPr>
            <a:t>КЭ </a:t>
          </a:r>
          <a:r>
            <a:rPr lang="ru-RU" sz="1900" b="0" i="0" kern="1200" dirty="0" smtClean="0">
              <a:solidFill>
                <a:srgbClr val="063888"/>
              </a:solidFill>
              <a:latin typeface="Cambria" pitchFamily="18" charset="0"/>
            </a:rPr>
            <a:t>не </a:t>
          </a:r>
          <a:r>
            <a:rPr lang="ru-RU" sz="1900" b="0" i="0" kern="1200" dirty="0" smtClean="0">
              <a:solidFill>
                <a:srgbClr val="063888"/>
              </a:solidFill>
              <a:latin typeface="Cambria" pitchFamily="18" charset="0"/>
            </a:rPr>
            <a:t>позднее 20 р.д. с даты </a:t>
          </a:r>
          <a:r>
            <a:rPr lang="ru-RU" sz="1900" b="0" i="0" kern="1200" dirty="0" smtClean="0">
              <a:solidFill>
                <a:srgbClr val="063888"/>
              </a:solidFill>
              <a:latin typeface="Cambria" pitchFamily="18" charset="0"/>
            </a:rPr>
            <a:t>регистрации. Общее </a:t>
          </a:r>
          <a:r>
            <a:rPr lang="ru-RU" sz="1900" b="0" i="0" kern="1200" dirty="0" smtClean="0">
              <a:solidFill>
                <a:srgbClr val="063888"/>
              </a:solidFill>
              <a:latin typeface="Cambria" pitchFamily="18" charset="0"/>
            </a:rPr>
            <a:t>время 2 часа 30 минут. Результат - претенденту после окончания КЭ. </a:t>
          </a:r>
          <a:endParaRPr lang="ru-RU" sz="1900" kern="1200" dirty="0">
            <a:solidFill>
              <a:srgbClr val="063888"/>
            </a:solidFill>
            <a:latin typeface="Cambria" pitchFamily="18" charset="0"/>
          </a:endParaRPr>
        </a:p>
      </dsp:txBody>
      <dsp:txXfrm rot="5400000">
        <a:off x="3940573" y="-3218999"/>
        <a:ext cx="754468" cy="7206144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416174E-DA48-418C-B09C-FC56AF6BDDED}">
      <dsp:nvSpPr>
        <dsp:cNvPr id="0" name=""/>
        <dsp:cNvSpPr/>
      </dsp:nvSpPr>
      <dsp:spPr>
        <a:xfrm rot="5400000">
          <a:off x="-153157" y="205388"/>
          <a:ext cx="1021050" cy="71473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FF"/>
              </a:solidFill>
            </a:rPr>
            <a:t>Экзамен</a:t>
          </a:r>
          <a:endParaRPr lang="ru-RU" sz="1400" b="1" kern="1200" dirty="0">
            <a:solidFill>
              <a:srgbClr val="FFFFFF"/>
            </a:solidFill>
          </a:endParaRPr>
        </a:p>
      </dsp:txBody>
      <dsp:txXfrm rot="5400000">
        <a:off x="-153157" y="205388"/>
        <a:ext cx="1021050" cy="714735"/>
      </dsp:txXfrm>
    </dsp:sp>
    <dsp:sp modelId="{8E51502A-95A5-4F8D-A402-D6296905C62A}">
      <dsp:nvSpPr>
        <dsp:cNvPr id="0" name=""/>
        <dsp:cNvSpPr/>
      </dsp:nvSpPr>
      <dsp:spPr>
        <a:xfrm rot="5400000">
          <a:off x="3940573" y="-3218999"/>
          <a:ext cx="754468" cy="72061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0" i="0" kern="1200" dirty="0" smtClean="0">
              <a:solidFill>
                <a:srgbClr val="063888"/>
              </a:solidFill>
              <a:latin typeface="Cambria" pitchFamily="18" charset="0"/>
            </a:rPr>
            <a:t>КЭ </a:t>
          </a:r>
          <a:r>
            <a:rPr lang="ru-RU" sz="1900" b="0" i="0" kern="1200" dirty="0" smtClean="0">
              <a:solidFill>
                <a:srgbClr val="063888"/>
              </a:solidFill>
              <a:latin typeface="Cambria" pitchFamily="18" charset="0"/>
            </a:rPr>
            <a:t>не </a:t>
          </a:r>
          <a:r>
            <a:rPr lang="ru-RU" sz="1900" b="0" i="0" kern="1200" dirty="0" smtClean="0">
              <a:solidFill>
                <a:srgbClr val="063888"/>
              </a:solidFill>
              <a:latin typeface="Cambria" pitchFamily="18" charset="0"/>
            </a:rPr>
            <a:t>позднее 20 р.д. с даты </a:t>
          </a:r>
          <a:r>
            <a:rPr lang="ru-RU" sz="1900" b="0" i="0" kern="1200" dirty="0" smtClean="0">
              <a:solidFill>
                <a:srgbClr val="063888"/>
              </a:solidFill>
              <a:latin typeface="Cambria" pitchFamily="18" charset="0"/>
            </a:rPr>
            <a:t>регистрации. Общее </a:t>
          </a:r>
          <a:r>
            <a:rPr lang="ru-RU" sz="1900" b="0" i="0" kern="1200" dirty="0" smtClean="0">
              <a:solidFill>
                <a:srgbClr val="063888"/>
              </a:solidFill>
              <a:latin typeface="Cambria" pitchFamily="18" charset="0"/>
            </a:rPr>
            <a:t>время 2 часа 30 минут. Результат - претенденту после окончания КЭ. </a:t>
          </a:r>
          <a:endParaRPr lang="ru-RU" sz="1900" kern="1200" dirty="0">
            <a:solidFill>
              <a:srgbClr val="063888"/>
            </a:solidFill>
            <a:latin typeface="Cambria" pitchFamily="18" charset="0"/>
          </a:endParaRPr>
        </a:p>
      </dsp:txBody>
      <dsp:txXfrm rot="5400000">
        <a:off x="3940573" y="-3218999"/>
        <a:ext cx="754468" cy="7206144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416174E-DA48-418C-B09C-FC56AF6BDDED}">
      <dsp:nvSpPr>
        <dsp:cNvPr id="0" name=""/>
        <dsp:cNvSpPr/>
      </dsp:nvSpPr>
      <dsp:spPr>
        <a:xfrm rot="5400000">
          <a:off x="-153157" y="205388"/>
          <a:ext cx="1021050" cy="71473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FF"/>
              </a:solidFill>
            </a:rPr>
            <a:t>Экзамен</a:t>
          </a:r>
          <a:endParaRPr lang="ru-RU" sz="1400" b="1" kern="1200" dirty="0">
            <a:solidFill>
              <a:srgbClr val="FFFFFF"/>
            </a:solidFill>
          </a:endParaRPr>
        </a:p>
      </dsp:txBody>
      <dsp:txXfrm rot="5400000">
        <a:off x="-153157" y="205388"/>
        <a:ext cx="1021050" cy="714735"/>
      </dsp:txXfrm>
    </dsp:sp>
    <dsp:sp modelId="{8E51502A-95A5-4F8D-A402-D6296905C62A}">
      <dsp:nvSpPr>
        <dsp:cNvPr id="0" name=""/>
        <dsp:cNvSpPr/>
      </dsp:nvSpPr>
      <dsp:spPr>
        <a:xfrm rot="5400000">
          <a:off x="3940573" y="-3218999"/>
          <a:ext cx="754468" cy="72061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0" i="0" kern="1200" dirty="0" smtClean="0">
              <a:solidFill>
                <a:srgbClr val="063888"/>
              </a:solidFill>
              <a:latin typeface="Cambria" pitchFamily="18" charset="0"/>
            </a:rPr>
            <a:t>КЭ </a:t>
          </a:r>
          <a:r>
            <a:rPr lang="ru-RU" sz="1900" b="0" i="0" kern="1200" dirty="0" smtClean="0">
              <a:solidFill>
                <a:srgbClr val="063888"/>
              </a:solidFill>
              <a:latin typeface="Cambria" pitchFamily="18" charset="0"/>
            </a:rPr>
            <a:t>не </a:t>
          </a:r>
          <a:r>
            <a:rPr lang="ru-RU" sz="1900" b="0" i="0" kern="1200" dirty="0" smtClean="0">
              <a:solidFill>
                <a:srgbClr val="063888"/>
              </a:solidFill>
              <a:latin typeface="Cambria" pitchFamily="18" charset="0"/>
            </a:rPr>
            <a:t>позднее 20 р.д. с даты </a:t>
          </a:r>
          <a:r>
            <a:rPr lang="ru-RU" sz="1900" b="0" i="0" kern="1200" dirty="0" smtClean="0">
              <a:solidFill>
                <a:srgbClr val="063888"/>
              </a:solidFill>
              <a:latin typeface="Cambria" pitchFamily="18" charset="0"/>
            </a:rPr>
            <a:t>регистрации. Общее </a:t>
          </a:r>
          <a:r>
            <a:rPr lang="ru-RU" sz="1900" b="0" i="0" kern="1200" dirty="0" smtClean="0">
              <a:solidFill>
                <a:srgbClr val="063888"/>
              </a:solidFill>
              <a:latin typeface="Cambria" pitchFamily="18" charset="0"/>
            </a:rPr>
            <a:t>время 2 часа 30 минут. Результат - претенденту после окончания КЭ. </a:t>
          </a:r>
          <a:endParaRPr lang="ru-RU" sz="1900" kern="1200" dirty="0">
            <a:solidFill>
              <a:srgbClr val="063888"/>
            </a:solidFill>
            <a:latin typeface="Cambria" pitchFamily="18" charset="0"/>
          </a:endParaRPr>
        </a:p>
      </dsp:txBody>
      <dsp:txXfrm rot="5400000">
        <a:off x="3940573" y="-3218999"/>
        <a:ext cx="754468" cy="7206144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416174E-DA48-418C-B09C-FC56AF6BDDED}">
      <dsp:nvSpPr>
        <dsp:cNvPr id="0" name=""/>
        <dsp:cNvSpPr/>
      </dsp:nvSpPr>
      <dsp:spPr>
        <a:xfrm rot="5400000">
          <a:off x="-153157" y="205388"/>
          <a:ext cx="1021050" cy="71473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FF"/>
              </a:solidFill>
            </a:rPr>
            <a:t>Экзамен</a:t>
          </a:r>
          <a:endParaRPr lang="ru-RU" sz="1400" b="1" kern="1200" dirty="0">
            <a:solidFill>
              <a:srgbClr val="FFFFFF"/>
            </a:solidFill>
          </a:endParaRPr>
        </a:p>
      </dsp:txBody>
      <dsp:txXfrm rot="5400000">
        <a:off x="-153157" y="205388"/>
        <a:ext cx="1021050" cy="714735"/>
      </dsp:txXfrm>
    </dsp:sp>
    <dsp:sp modelId="{8E51502A-95A5-4F8D-A402-D6296905C62A}">
      <dsp:nvSpPr>
        <dsp:cNvPr id="0" name=""/>
        <dsp:cNvSpPr/>
      </dsp:nvSpPr>
      <dsp:spPr>
        <a:xfrm rot="5400000">
          <a:off x="3940573" y="-3218999"/>
          <a:ext cx="754468" cy="72061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0" i="0" kern="1200" dirty="0" smtClean="0">
              <a:solidFill>
                <a:srgbClr val="063888"/>
              </a:solidFill>
              <a:latin typeface="Cambria" pitchFamily="18" charset="0"/>
            </a:rPr>
            <a:t>КЭ </a:t>
          </a:r>
          <a:r>
            <a:rPr lang="ru-RU" sz="1900" b="0" i="0" kern="1200" dirty="0" smtClean="0">
              <a:solidFill>
                <a:srgbClr val="063888"/>
              </a:solidFill>
              <a:latin typeface="Cambria" pitchFamily="18" charset="0"/>
            </a:rPr>
            <a:t>не </a:t>
          </a:r>
          <a:r>
            <a:rPr lang="ru-RU" sz="1900" b="0" i="0" kern="1200" dirty="0" smtClean="0">
              <a:solidFill>
                <a:srgbClr val="063888"/>
              </a:solidFill>
              <a:latin typeface="Cambria" pitchFamily="18" charset="0"/>
            </a:rPr>
            <a:t>позднее 20 р.д. с даты </a:t>
          </a:r>
          <a:r>
            <a:rPr lang="ru-RU" sz="1900" b="0" i="0" kern="1200" dirty="0" smtClean="0">
              <a:solidFill>
                <a:srgbClr val="063888"/>
              </a:solidFill>
              <a:latin typeface="Cambria" pitchFamily="18" charset="0"/>
            </a:rPr>
            <a:t>регистрации. Общее </a:t>
          </a:r>
          <a:r>
            <a:rPr lang="ru-RU" sz="1900" b="0" i="0" kern="1200" dirty="0" smtClean="0">
              <a:solidFill>
                <a:srgbClr val="063888"/>
              </a:solidFill>
              <a:latin typeface="Cambria" pitchFamily="18" charset="0"/>
            </a:rPr>
            <a:t>время 2 часа 30 минут. Результат - претенденту после окончания КЭ. </a:t>
          </a:r>
          <a:endParaRPr lang="ru-RU" sz="1900" kern="1200" dirty="0">
            <a:solidFill>
              <a:srgbClr val="063888"/>
            </a:solidFill>
            <a:latin typeface="Cambria" pitchFamily="18" charset="0"/>
          </a:endParaRPr>
        </a:p>
      </dsp:txBody>
      <dsp:txXfrm rot="5400000">
        <a:off x="3940573" y="-3218999"/>
        <a:ext cx="754468" cy="72061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39ECA4-778B-4023-AAAF-9E790E36D8B5}" type="datetimeFigureOut">
              <a:rPr lang="ru-RU" smtClean="0"/>
              <a:pPr/>
              <a:t>18.07.2017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2110EE-9AA0-4940-BCDC-083A180FF9C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FBC0C06-AA8F-4C6E-AA2D-C2F508F4944E}" type="datetimeFigureOut">
              <a:rPr lang="ru-RU"/>
              <a:pPr>
                <a:defRPr/>
              </a:pPr>
              <a:t>18.07.2017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6489081-1EBA-476D-8153-29CA510C86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ultant.ru/document/cons_doc_LAW_2255/06f6ed3fec1fa8a9de96629f1c5f94cb624d633c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489081-1EBA-476D-8153-29CA510C8600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Закон РФ от 25.06.1993 N 5242-1 (ред. от 03.04.2017) "О праве граждан Российской Федерации на свободу передвижения, выбор места пребывания и жительства в пределах Российской Федерации»</a:t>
            </a:r>
          </a:p>
          <a:p>
            <a:pPr eaLnBrk="1" hangingPunct="1"/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Статья 2. Основные понятия </a:t>
            </a:r>
          </a:p>
          <a:p>
            <a:pPr eaLnBrk="1" hangingPunct="1"/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место жительства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жилой дом, квартира, комната, жилое помещение специализированного жилищного фонда либо иное жилое помещение, в которых гражданин постоянно или преимущественно проживает в качестве собственника, по договору найма (поднайма), договору найма специализированного жилого помещения либо на иных основаниях, предусмотренных законодательством Российской Федерации, и в которых он </a:t>
            </a:r>
            <a:r>
              <a:rPr lang="ru-RU" sz="1200" b="1" i="1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зарегистрирован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 месту жительства. Местом жительства гражданина, относящегося к коренному малочисленному народу Российской Федерации, ведущего кочевой и (или) полукочевой образ жизни и не имеющего места, где он постоянно или преимущественно проживает, в соответствии с настоящим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Законом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может быть признано одно из поселений, находящихся в муниципальном районе, в границах которого проходят маршруты кочевий данного гражданина;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85725">
              <a:spcBef>
                <a:spcPts val="300"/>
              </a:spcBef>
              <a:buFontTx/>
              <a:buNone/>
              <a:tabLst>
                <a:tab pos="2159000" algn="l"/>
              </a:tabLst>
            </a:pPr>
            <a:endParaRPr lang="ru-RU" sz="1200" dirty="0" smtClean="0">
              <a:solidFill>
                <a:srgbClr val="0C4A82"/>
              </a:solidFill>
              <a:latin typeface="Cambria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C5BAB-E788-48A3-8CA6-83BA8593D985}" type="datetime1">
              <a:rPr lang="ru-RU"/>
              <a:pPr>
                <a:defRPr/>
              </a:pPr>
              <a:t>18.07.2017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23A48-AB0D-4F81-B01C-7A698ADFFE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31077-0795-482C-A671-E78BE14E506A}" type="datetime1">
              <a:rPr lang="ru-RU"/>
              <a:pPr>
                <a:defRPr/>
              </a:pPr>
              <a:t>18.07.2017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8036D-B8BF-44A6-9FC5-88EA190F73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FF67E-20D8-4D53-A245-567138F73CAE}" type="datetime1">
              <a:rPr lang="ru-RU"/>
              <a:pPr>
                <a:defRPr/>
              </a:pPr>
              <a:t>18.07.2017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E7161-B251-4F9E-92CF-B3EF319B99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04CB4-EF62-4FB8-9678-184756399BE5}" type="datetime1">
              <a:rPr lang="ru-RU"/>
              <a:pPr>
                <a:defRPr/>
              </a:pPr>
              <a:t>18.07.2017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D8907-E873-4660-B991-692015E76F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75D3D-0D0A-4B48-86A6-B4561B31DFD5}" type="datetime1">
              <a:rPr lang="ru-RU"/>
              <a:pPr>
                <a:defRPr/>
              </a:pPr>
              <a:t>18.07.2017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0E8A8-782F-4C82-B424-5DD6F8CF6E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24CDC-BC91-4399-A7D5-6F88A2FC368D}" type="datetime1">
              <a:rPr lang="ru-RU"/>
              <a:pPr>
                <a:defRPr/>
              </a:pPr>
              <a:t>18.07.2017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FF6AF-FE5D-4241-A3B4-16195F5C15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0C1E2-414D-4B01-9DE1-3C1ACE5F3760}" type="datetime1">
              <a:rPr lang="ru-RU"/>
              <a:pPr>
                <a:defRPr/>
              </a:pPr>
              <a:t>18.07.2017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06FD7-1C0A-4DBA-BB2B-56AE93B539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D0A8B-6D93-45DF-AAE4-C6C53CE836AF}" type="datetime1">
              <a:rPr lang="ru-RU"/>
              <a:pPr>
                <a:defRPr/>
              </a:pPr>
              <a:t>18.07.2017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F291D-FDF4-4EB9-9B49-68F3109C9F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6CA3A-2287-4AED-8554-87C4504490B0}" type="datetime1">
              <a:rPr lang="ru-RU"/>
              <a:pPr>
                <a:defRPr/>
              </a:pPr>
              <a:t>18.07.2017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D2F9B-E7D4-4F72-B898-0E92BF1F34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9390E-34DF-4F44-A6C2-35EE467A83FF}" type="datetime1">
              <a:rPr lang="ru-RU"/>
              <a:pPr>
                <a:defRPr/>
              </a:pPr>
              <a:t>18.07.2017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C0223-B4E3-4743-82FE-FECD4A3B17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19DD0-EAC8-4C0C-987A-E1B0198979C6}" type="datetime1">
              <a:rPr lang="ru-RU"/>
              <a:pPr>
                <a:defRPr/>
              </a:pPr>
              <a:t>18.07.2017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9680E-1DCB-4C85-81B1-39545228B9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AA85479-5147-4883-9449-FAD72CFBB39A}" type="datetime1">
              <a:rPr lang="ru-RU"/>
              <a:pPr>
                <a:defRPr/>
              </a:pPr>
              <a:t>18.07.2017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4951D45-C03B-4005-9B31-1AB2A6D947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1.pn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diagramDrawing" Target="../diagrams/drawing1.xml"/><Relationship Id="rId5" Type="http://schemas.openxmlformats.org/officeDocument/2006/relationships/image" Target="../media/image3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2.png"/><Relationship Id="rId9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1.png"/><Relationship Id="rId7" Type="http://schemas.openxmlformats.org/officeDocument/2006/relationships/diagramData" Target="../diagrams/data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diagramDrawing" Target="../diagrams/drawing2.xml"/><Relationship Id="rId5" Type="http://schemas.openxmlformats.org/officeDocument/2006/relationships/image" Target="../media/image3.png"/><Relationship Id="rId10" Type="http://schemas.openxmlformats.org/officeDocument/2006/relationships/diagramColors" Target="../diagrams/colors2.xml"/><Relationship Id="rId4" Type="http://schemas.openxmlformats.org/officeDocument/2006/relationships/image" Target="../media/image2.png"/><Relationship Id="rId9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openxmlformats.org/officeDocument/2006/relationships/hyperlink" Target="http://en.pprog.ru/examination/anketa-pretendenta.php" TargetMode="External"/><Relationship Id="rId3" Type="http://schemas.openxmlformats.org/officeDocument/2006/relationships/image" Target="../media/image4.png"/><Relationship Id="rId7" Type="http://schemas.openxmlformats.org/officeDocument/2006/relationships/diagramColors" Target="../diagrams/colors3.xml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2.png"/><Relationship Id="rId5" Type="http://schemas.openxmlformats.org/officeDocument/2006/relationships/diagramLayout" Target="../diagrams/layout3.xml"/><Relationship Id="rId15" Type="http://schemas.openxmlformats.org/officeDocument/2006/relationships/hyperlink" Target="http://www.pprog.ru/news/46/3238/" TargetMode="External"/><Relationship Id="rId10" Type="http://schemas.openxmlformats.org/officeDocument/2006/relationships/image" Target="../media/image1.png"/><Relationship Id="rId4" Type="http://schemas.openxmlformats.org/officeDocument/2006/relationships/diagramData" Target="../diagrams/data3.xml"/><Relationship Id="rId9" Type="http://schemas.openxmlformats.org/officeDocument/2006/relationships/image" Target="../media/image6.png"/><Relationship Id="rId14" Type="http://schemas.openxmlformats.org/officeDocument/2006/relationships/hyperlink" Target="http://en.pprog.ru/examination/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3" Type="http://schemas.openxmlformats.org/officeDocument/2006/relationships/image" Target="../media/image1.png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2" Type="http://schemas.openxmlformats.org/officeDocument/2006/relationships/notesSlide" Target="../notesSlides/notesSlide14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diagramDrawing" Target="../diagrams/drawing4.xml"/><Relationship Id="rId5" Type="http://schemas.openxmlformats.org/officeDocument/2006/relationships/image" Target="../media/image3.png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4" Type="http://schemas.openxmlformats.org/officeDocument/2006/relationships/image" Target="../media/image2.png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image" Target="../media/image1.png"/><Relationship Id="rId7" Type="http://schemas.openxmlformats.org/officeDocument/2006/relationships/diagramData" Target="../diagrams/data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diagramDrawing" Target="../diagrams/drawing6.xml"/><Relationship Id="rId5" Type="http://schemas.openxmlformats.org/officeDocument/2006/relationships/image" Target="../media/image3.png"/><Relationship Id="rId10" Type="http://schemas.openxmlformats.org/officeDocument/2006/relationships/diagramColors" Target="../diagrams/colors6.xml"/><Relationship Id="rId4" Type="http://schemas.openxmlformats.org/officeDocument/2006/relationships/image" Target="../media/image2.png"/><Relationship Id="rId9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image" Target="../media/image1.png"/><Relationship Id="rId7" Type="http://schemas.openxmlformats.org/officeDocument/2006/relationships/diagramData" Target="../diagrams/data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diagramDrawing" Target="../diagrams/drawing7.xml"/><Relationship Id="rId5" Type="http://schemas.openxmlformats.org/officeDocument/2006/relationships/image" Target="../media/image3.png"/><Relationship Id="rId10" Type="http://schemas.openxmlformats.org/officeDocument/2006/relationships/diagramColors" Target="../diagrams/colors7.xml"/><Relationship Id="rId4" Type="http://schemas.openxmlformats.org/officeDocument/2006/relationships/image" Target="../media/image2.png"/><Relationship Id="rId9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image" Target="../media/image1.png"/><Relationship Id="rId7" Type="http://schemas.openxmlformats.org/officeDocument/2006/relationships/diagramData" Target="../diagrams/data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diagramDrawing" Target="../diagrams/drawing8.xml"/><Relationship Id="rId5" Type="http://schemas.openxmlformats.org/officeDocument/2006/relationships/image" Target="../media/image3.png"/><Relationship Id="rId10" Type="http://schemas.openxmlformats.org/officeDocument/2006/relationships/diagramColors" Target="../diagrams/colors8.xml"/><Relationship Id="rId4" Type="http://schemas.openxmlformats.org/officeDocument/2006/relationships/image" Target="../media/image2.png"/><Relationship Id="rId9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image" Target="../media/image1.png"/><Relationship Id="rId7" Type="http://schemas.openxmlformats.org/officeDocument/2006/relationships/diagramData" Target="../diagrams/data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diagramDrawing" Target="../diagrams/drawing9.xml"/><Relationship Id="rId5" Type="http://schemas.openxmlformats.org/officeDocument/2006/relationships/image" Target="../media/image3.png"/><Relationship Id="rId10" Type="http://schemas.openxmlformats.org/officeDocument/2006/relationships/diagramColors" Target="../diagrams/colors9.xml"/><Relationship Id="rId4" Type="http://schemas.openxmlformats.org/officeDocument/2006/relationships/image" Target="../media/image2.png"/><Relationship Id="rId9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image" Target="../media/image1.png"/><Relationship Id="rId7" Type="http://schemas.openxmlformats.org/officeDocument/2006/relationships/diagramData" Target="../diagrams/data1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diagramDrawing" Target="../diagrams/drawing10.xml"/><Relationship Id="rId5" Type="http://schemas.openxmlformats.org/officeDocument/2006/relationships/image" Target="../media/image3.png"/><Relationship Id="rId10" Type="http://schemas.openxmlformats.org/officeDocument/2006/relationships/diagramColors" Target="../diagrams/colors10.xml"/><Relationship Id="rId4" Type="http://schemas.openxmlformats.org/officeDocument/2006/relationships/image" Target="../media/image2.png"/><Relationship Id="rId9" Type="http://schemas.openxmlformats.org/officeDocument/2006/relationships/diagramQuickStyle" Target="../diagrams/quickStyle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image" Target="../media/image1.png"/><Relationship Id="rId7" Type="http://schemas.openxmlformats.org/officeDocument/2006/relationships/diagramData" Target="../diagrams/data1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diagramDrawing" Target="../diagrams/drawing11.xml"/><Relationship Id="rId5" Type="http://schemas.openxmlformats.org/officeDocument/2006/relationships/image" Target="../media/image3.png"/><Relationship Id="rId10" Type="http://schemas.openxmlformats.org/officeDocument/2006/relationships/diagramColors" Target="../diagrams/colors11.xml"/><Relationship Id="rId4" Type="http://schemas.openxmlformats.org/officeDocument/2006/relationships/image" Target="../media/image2.png"/><Relationship Id="rId9" Type="http://schemas.openxmlformats.org/officeDocument/2006/relationships/diagramQuickStyle" Target="../diagrams/quickStyle1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image" Target="../media/image1.png"/><Relationship Id="rId7" Type="http://schemas.openxmlformats.org/officeDocument/2006/relationships/diagramData" Target="../diagrams/data1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diagramDrawing" Target="../diagrams/drawing12.xml"/><Relationship Id="rId5" Type="http://schemas.openxmlformats.org/officeDocument/2006/relationships/image" Target="../media/image3.png"/><Relationship Id="rId10" Type="http://schemas.openxmlformats.org/officeDocument/2006/relationships/diagramColors" Target="../diagrams/colors12.xml"/><Relationship Id="rId4" Type="http://schemas.openxmlformats.org/officeDocument/2006/relationships/image" Target="../media/image2.png"/><Relationship Id="rId9" Type="http://schemas.openxmlformats.org/officeDocument/2006/relationships/diagramQuickStyle" Target="../diagrams/quickStyle1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13" Type="http://schemas.openxmlformats.org/officeDocument/2006/relationships/diagramLayout" Target="../diagrams/layout14.xml"/><Relationship Id="rId3" Type="http://schemas.openxmlformats.org/officeDocument/2006/relationships/image" Target="../media/image1.png"/><Relationship Id="rId7" Type="http://schemas.openxmlformats.org/officeDocument/2006/relationships/diagramData" Target="../diagrams/data13.xml"/><Relationship Id="rId12" Type="http://schemas.openxmlformats.org/officeDocument/2006/relationships/diagramData" Target="../diagrams/data14.xml"/><Relationship Id="rId2" Type="http://schemas.openxmlformats.org/officeDocument/2006/relationships/notesSlide" Target="../notesSlides/notesSlide23.xml"/><Relationship Id="rId16" Type="http://schemas.microsoft.com/office/2007/relationships/diagramDrawing" Target="../diagrams/drawing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diagramDrawing" Target="../diagrams/drawing13.xml"/><Relationship Id="rId5" Type="http://schemas.openxmlformats.org/officeDocument/2006/relationships/image" Target="../media/image3.png"/><Relationship Id="rId15" Type="http://schemas.openxmlformats.org/officeDocument/2006/relationships/diagramColors" Target="../diagrams/colors14.xml"/><Relationship Id="rId10" Type="http://schemas.openxmlformats.org/officeDocument/2006/relationships/diagramColors" Target="../diagrams/colors13.xml"/><Relationship Id="rId4" Type="http://schemas.openxmlformats.org/officeDocument/2006/relationships/image" Target="../media/image2.png"/><Relationship Id="rId9" Type="http://schemas.openxmlformats.org/officeDocument/2006/relationships/diagramQuickStyle" Target="../diagrams/quickStyle13.xml"/><Relationship Id="rId14" Type="http://schemas.openxmlformats.org/officeDocument/2006/relationships/diagramQuickStyle" Target="../diagrams/quickStyle1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3" Type="http://schemas.openxmlformats.org/officeDocument/2006/relationships/image" Target="../media/image1.png"/><Relationship Id="rId7" Type="http://schemas.openxmlformats.org/officeDocument/2006/relationships/diagramData" Target="../diagrams/data15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diagramDrawing" Target="../diagrams/drawing15.xml"/><Relationship Id="rId5" Type="http://schemas.openxmlformats.org/officeDocument/2006/relationships/image" Target="../media/image3.png"/><Relationship Id="rId10" Type="http://schemas.openxmlformats.org/officeDocument/2006/relationships/diagramColors" Target="../diagrams/colors15.xml"/><Relationship Id="rId4" Type="http://schemas.openxmlformats.org/officeDocument/2006/relationships/image" Target="../media/image2.png"/><Relationship Id="rId9" Type="http://schemas.openxmlformats.org/officeDocument/2006/relationships/diagramQuickStyle" Target="../diagrams/quickStyle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publication.pravo.gov.ru/Document/View/0001201707130015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://publication.pravo.gov.ru/Document/View/000120170706001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hyperlink" Target="http://en.pprog.r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economy.gov.ru/wps/wcm/connect/592be870-1b1a-46ad-8c91-5faddfceddc8/001.docx?MOD=AJPERES&amp;CACHEID=592be870-1b1a-46ad-8c91-5faddfceddc8" TargetMode="External"/><Relationship Id="rId13" Type="http://schemas.openxmlformats.org/officeDocument/2006/relationships/hyperlink" Target="http://economy.gov.ru/wps/wcm/connect/2e112613-0a93-43c7-9537-b6d8632c4a16/201727061.docx?MOD=AJPERES&amp;CACHEID=2e112613-0a93-43c7-9537-b6d8632c4a16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://economy.gov.ru/minec/activity/sections/corpmanagment/activity/2017090601" TargetMode="External"/><Relationship Id="rId12" Type="http://schemas.openxmlformats.org/officeDocument/2006/relationships/hyperlink" Target="http://economy.gov.ru/wps/wcm/connect/2051189e-506f-4c1e-93d0-54e9d6fa4886/2017200601.docx?MOD=AJPERES&amp;CACHEID=2051189e-506f-4c1e-93d0-54e9d6fa4886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hyperlink" Target="http://economy.gov.ru/wps/wcm/connect/87b068e5-f915-42da-9c4c-10303e04cf04/0000_4.docx?MOD=AJPERES&amp;CACHEID=87b068e5-f915-42da-9c4c-10303e04cf04" TargetMode="External"/><Relationship Id="rId5" Type="http://schemas.openxmlformats.org/officeDocument/2006/relationships/image" Target="../media/image3.png"/><Relationship Id="rId10" Type="http://schemas.openxmlformats.org/officeDocument/2006/relationships/hyperlink" Target="http://economy.gov.ru/wps/wcm/connect/e508cc39-a298-49b8-a225-ba0496a4ddf7/0000_3.docx?MOD=AJPERES&amp;CACHEID=e508cc39-a298-49b8-a225-ba0496a4ddf7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://economy.gov.ru/wps/wcm/connect/b33f7f43-fa0http:/economy.gov.ru/wps/wcm/connect/b33f7f43-fa02-44b5-bb34-b30a0948b53b/0000_2.docx?MOD=AJPERES&amp;CACHEID=b33f7f43-fa02-44b5-bb34-b30a0948b53b" TargetMode="External"/><Relationship Id="rId14" Type="http://schemas.openxmlformats.org/officeDocument/2006/relationships/hyperlink" Target="http://economy.gov.ru/wps/wcm/connect/ff2a8038-a0d9-4e2b-a883-16187e4e648a/201727062.docx?MOD=AJPERES&amp;CACHEID=ff2a8038-a0d9-4e2b-a883-16187e4e648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79388" y="1341438"/>
            <a:ext cx="8713787" cy="5327650"/>
          </a:xfrm>
        </p:spPr>
        <p:txBody>
          <a:bodyPr/>
          <a:lstStyle/>
          <a:p>
            <a:pPr eaLnBrk="1" hangingPunct="1"/>
            <a:r>
              <a:rPr lang="ru-RU" sz="2700" dirty="0" smtClean="0">
                <a:solidFill>
                  <a:srgbClr val="0C4A82"/>
                </a:solidFill>
                <a:latin typeface="Cambria" pitchFamily="18" charset="0"/>
              </a:rPr>
              <a:t>Вебинар для членов СМАО</a:t>
            </a:r>
            <a:r>
              <a:rPr lang="ru-RU" sz="3600" b="1" dirty="0" smtClean="0">
                <a:solidFill>
                  <a:srgbClr val="0C4A82"/>
                </a:solidFill>
                <a:latin typeface="Cambria" pitchFamily="18" charset="0"/>
              </a:rPr>
              <a:t/>
            </a:r>
            <a:br>
              <a:rPr lang="ru-RU" sz="3600" b="1" dirty="0" smtClean="0">
                <a:solidFill>
                  <a:srgbClr val="0C4A82"/>
                </a:solidFill>
                <a:latin typeface="Cambria" pitchFamily="18" charset="0"/>
              </a:rPr>
            </a:br>
            <a:r>
              <a:rPr lang="ru-RU" sz="3600" b="1" dirty="0" smtClean="0">
                <a:solidFill>
                  <a:srgbClr val="0C4A82"/>
                </a:solidFill>
                <a:latin typeface="Cambria" pitchFamily="18" charset="0"/>
              </a:rPr>
              <a:t> </a:t>
            </a:r>
            <a:br>
              <a:rPr lang="ru-RU" sz="3600" b="1" dirty="0" smtClean="0">
                <a:solidFill>
                  <a:srgbClr val="0C4A82"/>
                </a:solidFill>
                <a:latin typeface="Cambria" pitchFamily="18" charset="0"/>
              </a:rPr>
            </a:br>
            <a:r>
              <a:rPr lang="ru-RU" sz="3200" b="1" dirty="0" smtClean="0">
                <a:solidFill>
                  <a:srgbClr val="0C4A82"/>
                </a:solidFill>
                <a:latin typeface="Cambria" pitchFamily="18" charset="0"/>
              </a:rPr>
              <a:t>«Порядок сдачи квалификационного экзамена и получения квалификационного аттестата» </a:t>
            </a:r>
            <a:r>
              <a:rPr lang="ru-RU" sz="2800" b="1" dirty="0" smtClean="0">
                <a:solidFill>
                  <a:srgbClr val="0C4A82"/>
                </a:solidFill>
                <a:latin typeface="Cambria" pitchFamily="18" charset="0"/>
              </a:rPr>
              <a:t/>
            </a:r>
            <a:br>
              <a:rPr lang="ru-RU" sz="2800" b="1" dirty="0" smtClean="0">
                <a:solidFill>
                  <a:srgbClr val="0C4A82"/>
                </a:solidFill>
                <a:latin typeface="Cambria" pitchFamily="18" charset="0"/>
              </a:rPr>
            </a:br>
            <a:r>
              <a:rPr lang="ru-RU" sz="2800" b="1" dirty="0" smtClean="0">
                <a:solidFill>
                  <a:srgbClr val="0C4A82"/>
                </a:solidFill>
                <a:latin typeface="Cambria" pitchFamily="18" charset="0"/>
              </a:rPr>
              <a:t> </a:t>
            </a:r>
            <a:r>
              <a:rPr lang="ru-RU" sz="2800" b="1" dirty="0" smtClean="0">
                <a:latin typeface="Cambria" pitchFamily="18" charset="0"/>
              </a:rPr>
              <a:t/>
            </a:r>
            <a:br>
              <a:rPr lang="ru-RU" sz="2800" b="1" dirty="0" smtClean="0">
                <a:latin typeface="Cambria" pitchFamily="18" charset="0"/>
              </a:rPr>
            </a:br>
            <a:r>
              <a:rPr lang="ru-RU" sz="2800" b="1" dirty="0" smtClean="0">
                <a:solidFill>
                  <a:srgbClr val="0C4A82"/>
                </a:solidFill>
                <a:latin typeface="Cambria" pitchFamily="18" charset="0"/>
              </a:rPr>
              <a:t>Докладчик: </a:t>
            </a:r>
            <a:r>
              <a:rPr lang="ru-RU" sz="2800" b="1" u="sng" dirty="0" smtClean="0">
                <a:solidFill>
                  <a:srgbClr val="0C4A82"/>
                </a:solidFill>
                <a:latin typeface="Cambria" pitchFamily="18" charset="0"/>
              </a:rPr>
              <a:t>Демчева А.Г.</a:t>
            </a:r>
            <a:r>
              <a:rPr lang="ru-RU" sz="2800" b="1" dirty="0" smtClean="0">
                <a:solidFill>
                  <a:srgbClr val="0C4A82"/>
                </a:solidFill>
                <a:latin typeface="Cambria" pitchFamily="18" charset="0"/>
              </a:rPr>
              <a:t/>
            </a:r>
            <a:br>
              <a:rPr lang="ru-RU" sz="2800" b="1" dirty="0" smtClean="0">
                <a:solidFill>
                  <a:srgbClr val="0C4A82"/>
                </a:solidFill>
                <a:latin typeface="Cambria" pitchFamily="18" charset="0"/>
              </a:rPr>
            </a:br>
            <a:r>
              <a:rPr lang="ru-RU" sz="2800" dirty="0" smtClean="0">
                <a:solidFill>
                  <a:srgbClr val="0C4A82"/>
                </a:solidFill>
                <a:latin typeface="Cambria" pitchFamily="18" charset="0"/>
              </a:rPr>
              <a:t> </a:t>
            </a:r>
            <a:br>
              <a:rPr lang="ru-RU" sz="2800" dirty="0" smtClean="0">
                <a:solidFill>
                  <a:srgbClr val="0C4A82"/>
                </a:solidFill>
                <a:latin typeface="Cambria" pitchFamily="18" charset="0"/>
              </a:rPr>
            </a:br>
            <a:r>
              <a:rPr lang="ru-RU" sz="1600" dirty="0" smtClean="0">
                <a:solidFill>
                  <a:srgbClr val="0C4A82"/>
                </a:solidFill>
                <a:latin typeface="Cambria" pitchFamily="18" charset="0"/>
              </a:rPr>
              <a:t>Генеральный директор СМАО, </a:t>
            </a:r>
            <a:br>
              <a:rPr lang="ru-RU" sz="1600" dirty="0" smtClean="0">
                <a:solidFill>
                  <a:srgbClr val="0C4A82"/>
                </a:solidFill>
                <a:latin typeface="Cambria" pitchFamily="18" charset="0"/>
              </a:rPr>
            </a:br>
            <a:r>
              <a:rPr lang="ru-RU" sz="1600" dirty="0" smtClean="0">
                <a:solidFill>
                  <a:srgbClr val="0C4A82"/>
                </a:solidFill>
                <a:latin typeface="Cambria" pitchFamily="18" charset="0"/>
              </a:rPr>
              <a:t>Член Экспертного совета СМАО специализация «Недвижимость»</a:t>
            </a:r>
            <a:r>
              <a:rPr lang="ru-RU" sz="1400" dirty="0" smtClean="0">
                <a:solidFill>
                  <a:srgbClr val="0C4A82"/>
                </a:solidFill>
                <a:latin typeface="Cambria" pitchFamily="18" charset="0"/>
              </a:rPr>
              <a:t/>
            </a:r>
            <a:br>
              <a:rPr lang="ru-RU" sz="1400" dirty="0" smtClean="0">
                <a:solidFill>
                  <a:srgbClr val="0C4A82"/>
                </a:solidFill>
                <a:latin typeface="Cambria" pitchFamily="18" charset="0"/>
              </a:rPr>
            </a:br>
            <a:r>
              <a:rPr lang="ru-RU" sz="2800" b="1" dirty="0" smtClean="0">
                <a:latin typeface="Cambria" pitchFamily="18" charset="0"/>
              </a:rPr>
              <a:t/>
            </a:r>
            <a:br>
              <a:rPr lang="ru-RU" sz="2800" b="1" dirty="0" smtClean="0">
                <a:latin typeface="Cambria" pitchFamily="18" charset="0"/>
              </a:rPr>
            </a:br>
            <a:r>
              <a:rPr lang="ru-RU" sz="2400" b="1" dirty="0" smtClean="0">
                <a:solidFill>
                  <a:srgbClr val="0C4A82"/>
                </a:solidFill>
                <a:latin typeface="Cambria" pitchFamily="18" charset="0"/>
              </a:rPr>
              <a:t>19 июля 2017 г. </a:t>
            </a:r>
            <a:endParaRPr lang="ru-RU" sz="2500" b="1" i="1" dirty="0" smtClean="0">
              <a:solidFill>
                <a:srgbClr val="0C4A82"/>
              </a:solidFill>
              <a:latin typeface="Cambria" pitchFamily="18" charset="0"/>
            </a:endParaRPr>
          </a:p>
        </p:txBody>
      </p:sp>
      <p:pic>
        <p:nvPicPr>
          <p:cNvPr id="2051" name="Рисунок 7" descr="разобранный кубик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913" y="4508500"/>
            <a:ext cx="68262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Рисунок 8" descr="собранный наполовину кубик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913" y="5229225"/>
            <a:ext cx="682625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Рисунок 9" descr="кубик СМАО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6913" y="6021388"/>
            <a:ext cx="6858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Рисунок 7" descr="SMAO_new_logo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260350"/>
            <a:ext cx="1800225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9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 descr="разобранный кубик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6042868"/>
            <a:ext cx="68262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8" descr="собранный наполовину кубик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6030168"/>
            <a:ext cx="682625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9" descr="кубик СМАО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6913" y="6021288"/>
            <a:ext cx="6858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SMAO_new_logo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260350"/>
            <a:ext cx="1800225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0" y="1484784"/>
            <a:ext cx="77768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500" dirty="0" smtClean="0">
              <a:solidFill>
                <a:srgbClr val="0C4A82"/>
              </a:solidFill>
              <a:latin typeface="+mn-lt"/>
              <a:cs typeface="+mn-cs"/>
            </a:endParaRPr>
          </a:p>
          <a:p>
            <a:pPr algn="just"/>
            <a:endParaRPr lang="ru-RU" sz="1500" dirty="0">
              <a:solidFill>
                <a:srgbClr val="0C4A82"/>
              </a:solidFill>
              <a:latin typeface="+mn-lt"/>
              <a:cs typeface="+mn-cs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35415718"/>
              </p:ext>
            </p:extLst>
          </p:nvPr>
        </p:nvGraphicFramePr>
        <p:xfrm>
          <a:off x="323528" y="1340768"/>
          <a:ext cx="8496944" cy="4266376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772450"/>
                <a:gridCol w="5175411"/>
                <a:gridCol w="849694"/>
                <a:gridCol w="1004184"/>
                <a:gridCol w="695205"/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endParaRPr lang="ru-RU" sz="1300" b="1" i="0" u="none" strike="noStrike" dirty="0">
                        <a:solidFill>
                          <a:srgbClr val="063888"/>
                        </a:solidFill>
                        <a:latin typeface="+mn-lt"/>
                      </a:endParaRPr>
                    </a:p>
                  </a:txBody>
                  <a:tcPr marL="7924" marR="7924" marT="792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rgbClr val="063888"/>
                          </a:solidFill>
                          <a:latin typeface="Cambria" pitchFamily="18" charset="0"/>
                        </a:rPr>
                        <a:t>Наименование</a:t>
                      </a:r>
                      <a:endParaRPr lang="ru-RU" sz="1300" b="1" i="0" u="none" strike="noStrike" dirty="0">
                        <a:solidFill>
                          <a:srgbClr val="063888"/>
                        </a:solidFill>
                        <a:latin typeface="Cambria" pitchFamily="18" charset="0"/>
                      </a:endParaRPr>
                    </a:p>
                  </a:txBody>
                  <a:tcPr marL="7924" marR="7924" marT="7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rgbClr val="063888"/>
                          </a:solidFill>
                          <a:latin typeface="Cambria" pitchFamily="18" charset="0"/>
                        </a:rPr>
                        <a:t>Кол-во вопросов</a:t>
                      </a:r>
                      <a:endParaRPr lang="ru-RU" sz="1300" b="1" i="0" u="none" strike="noStrike" dirty="0">
                        <a:solidFill>
                          <a:srgbClr val="063888"/>
                        </a:solidFill>
                        <a:latin typeface="Cambria" pitchFamily="18" charset="0"/>
                      </a:endParaRPr>
                    </a:p>
                  </a:txBody>
                  <a:tcPr marL="7924" marR="7924" marT="7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rgbClr val="063888"/>
                          </a:solidFill>
                          <a:latin typeface="Cambria" pitchFamily="18" charset="0"/>
                        </a:rPr>
                        <a:t>Баллов за один ответ</a:t>
                      </a:r>
                      <a:endParaRPr lang="ru-RU" sz="1300" b="1" i="0" u="none" strike="noStrike" dirty="0">
                        <a:solidFill>
                          <a:srgbClr val="063888"/>
                        </a:solidFill>
                        <a:latin typeface="Cambria" pitchFamily="18" charset="0"/>
                      </a:endParaRPr>
                    </a:p>
                  </a:txBody>
                  <a:tcPr marL="7924" marR="7924" marT="7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rgbClr val="063888"/>
                          </a:solidFill>
                          <a:latin typeface="Cambria" pitchFamily="18" charset="0"/>
                        </a:rPr>
                        <a:t>Итого </a:t>
                      </a:r>
                      <a:r>
                        <a:rPr lang="ru-RU" sz="1300" b="1" u="none" strike="noStrike" dirty="0" smtClean="0">
                          <a:solidFill>
                            <a:srgbClr val="063888"/>
                          </a:solidFill>
                          <a:latin typeface="Cambria" pitchFamily="18" charset="0"/>
                        </a:rPr>
                        <a:t>баллов (макс.)</a:t>
                      </a:r>
                      <a:endParaRPr lang="ru-RU" sz="1300" b="1" i="0" u="none" strike="noStrike" dirty="0">
                        <a:solidFill>
                          <a:srgbClr val="063888"/>
                        </a:solidFill>
                        <a:latin typeface="Cambria" pitchFamily="18" charset="0"/>
                      </a:endParaRPr>
                    </a:p>
                  </a:txBody>
                  <a:tcPr marL="7924" marR="7924" marT="7924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63888"/>
                          </a:solidFill>
                          <a:latin typeface="Cambria" pitchFamily="18" charset="0"/>
                        </a:rPr>
                        <a:t>Вопросы 1-10</a:t>
                      </a:r>
                      <a:endParaRPr lang="ru-RU" sz="1300" b="0" i="0" u="none" strike="noStrike" dirty="0">
                        <a:solidFill>
                          <a:srgbClr val="063888"/>
                        </a:solidFill>
                        <a:latin typeface="Cambria" pitchFamily="18" charset="0"/>
                      </a:endParaRPr>
                    </a:p>
                  </a:txBody>
                  <a:tcPr marL="7924" marR="7924" marT="792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300" u="none" strike="noStrike" dirty="0" smtClean="0">
                          <a:solidFill>
                            <a:srgbClr val="063888"/>
                          </a:solidFill>
                          <a:latin typeface="Cambria" pitchFamily="18" charset="0"/>
                        </a:rPr>
                        <a:t>Вопросы</a:t>
                      </a:r>
                      <a:r>
                        <a:rPr lang="ru-RU" sz="1300" u="none" strike="noStrike" baseline="0" dirty="0" smtClean="0">
                          <a:solidFill>
                            <a:srgbClr val="063888"/>
                          </a:solidFill>
                          <a:latin typeface="Cambria" pitchFamily="18" charset="0"/>
                        </a:rPr>
                        <a:t> на знание норм з</a:t>
                      </a:r>
                      <a:r>
                        <a:rPr lang="ru-RU" sz="1300" u="none" strike="noStrike" dirty="0" smtClean="0">
                          <a:solidFill>
                            <a:srgbClr val="063888"/>
                          </a:solidFill>
                          <a:latin typeface="Cambria" pitchFamily="18" charset="0"/>
                        </a:rPr>
                        <a:t>аконодательства, регулирующего</a:t>
                      </a:r>
                      <a:r>
                        <a:rPr lang="ru-RU" sz="1300" u="none" strike="noStrike" baseline="0" dirty="0" smtClean="0">
                          <a:solidFill>
                            <a:srgbClr val="063888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ru-RU" sz="1300" u="none" strike="noStrike" dirty="0" smtClean="0">
                          <a:solidFill>
                            <a:srgbClr val="063888"/>
                          </a:solidFill>
                          <a:latin typeface="Cambria" pitchFamily="18" charset="0"/>
                        </a:rPr>
                        <a:t>оценочную деятельность в РФ, включая ФСО в части, являющейся общей для всех направлений ОД (в том числе вопросы, связанные с общими понятиями оценки, подходами и требованиями к проведению оценки, целями оценки, включая оценку для целей залога, видами стоимости, требованиями  к содержанию отчета об оценке объекта оценки), иных НПА, связанных</a:t>
                      </a:r>
                      <a:r>
                        <a:rPr lang="ru-RU" sz="1300" u="none" strike="noStrike" baseline="0" dirty="0" smtClean="0">
                          <a:solidFill>
                            <a:srgbClr val="063888"/>
                          </a:solidFill>
                          <a:latin typeface="Cambria" pitchFamily="18" charset="0"/>
                        </a:rPr>
                        <a:t> с объектами оценки</a:t>
                      </a:r>
                      <a:r>
                        <a:rPr lang="ru-RU" sz="1300" u="none" strike="noStrike" dirty="0" smtClean="0">
                          <a:solidFill>
                            <a:srgbClr val="063888"/>
                          </a:solidFill>
                          <a:latin typeface="Cambria" pitchFamily="18" charset="0"/>
                        </a:rPr>
                        <a:t>.</a:t>
                      </a:r>
                      <a:endParaRPr lang="ru-RU" sz="1300" b="0" i="0" u="none" strike="noStrike" dirty="0">
                        <a:solidFill>
                          <a:srgbClr val="063888"/>
                        </a:solidFill>
                        <a:latin typeface="Cambria" pitchFamily="18" charset="0"/>
                      </a:endParaRPr>
                    </a:p>
                  </a:txBody>
                  <a:tcPr marL="7924" marR="7924" marT="792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 smtClean="0">
                          <a:solidFill>
                            <a:srgbClr val="063888"/>
                          </a:solidFill>
                          <a:latin typeface="Cambria" pitchFamily="18" charset="0"/>
                        </a:rPr>
                        <a:t>10</a:t>
                      </a:r>
                      <a:endParaRPr lang="ru-RU" sz="1300" u="none" strike="noStrike" kern="1200" dirty="0" smtClean="0">
                        <a:solidFill>
                          <a:srgbClr val="063888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 smtClean="0">
                          <a:solidFill>
                            <a:srgbClr val="063888"/>
                          </a:solidFill>
                          <a:latin typeface="Cambria" pitchFamily="18" charset="0"/>
                        </a:rPr>
                        <a:t>1</a:t>
                      </a:r>
                      <a:endParaRPr lang="ru-RU" sz="1300" u="none" strike="noStrike" kern="1200" dirty="0" smtClean="0">
                        <a:solidFill>
                          <a:srgbClr val="063888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7924" marR="7924" marT="792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 smtClean="0">
                          <a:solidFill>
                            <a:srgbClr val="063888"/>
                          </a:solidFill>
                          <a:latin typeface="Cambria" pitchFamily="18" charset="0"/>
                        </a:rPr>
                        <a:t>10</a:t>
                      </a:r>
                      <a:endParaRPr lang="ru-RU" sz="1300" u="none" strike="noStrike" kern="1200" dirty="0" smtClean="0">
                        <a:solidFill>
                          <a:srgbClr val="063888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63888"/>
                          </a:solidFill>
                          <a:latin typeface="Cambria" pitchFamily="18" charset="0"/>
                        </a:rPr>
                        <a:t>Вопросы 11-15</a:t>
                      </a:r>
                      <a:endParaRPr lang="ru-RU" sz="1300" b="0" i="0" u="none" strike="noStrike" dirty="0">
                        <a:solidFill>
                          <a:srgbClr val="063888"/>
                        </a:solidFill>
                        <a:latin typeface="Cambria" pitchFamily="18" charset="0"/>
                      </a:endParaRPr>
                    </a:p>
                  </a:txBody>
                  <a:tcPr marL="7924" marR="7924" marT="792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300" u="none" strike="noStrike" dirty="0" smtClean="0">
                          <a:solidFill>
                            <a:srgbClr val="063888"/>
                          </a:solidFill>
                          <a:latin typeface="Cambria" pitchFamily="18" charset="0"/>
                        </a:rPr>
                        <a:t>Вопросы</a:t>
                      </a:r>
                      <a:r>
                        <a:rPr lang="ru-RU" sz="1300" u="none" strike="noStrike" baseline="0" dirty="0" smtClean="0">
                          <a:solidFill>
                            <a:srgbClr val="063888"/>
                          </a:solidFill>
                          <a:latin typeface="Cambria" pitchFamily="18" charset="0"/>
                        </a:rPr>
                        <a:t> на знание норм НПА, связанных с объектами оценки </a:t>
                      </a:r>
                      <a:r>
                        <a:rPr lang="ru-RU" sz="1300" u="none" strike="noStrike" dirty="0" smtClean="0">
                          <a:solidFill>
                            <a:srgbClr val="063888"/>
                          </a:solidFill>
                          <a:latin typeface="Cambria" pitchFamily="18" charset="0"/>
                        </a:rPr>
                        <a:t>относящимися </a:t>
                      </a:r>
                      <a:r>
                        <a:rPr lang="ru-RU" sz="1300" u="none" strike="noStrike" dirty="0">
                          <a:solidFill>
                            <a:srgbClr val="063888"/>
                          </a:solidFill>
                          <a:latin typeface="Cambria" pitchFamily="18" charset="0"/>
                        </a:rPr>
                        <a:t>к </a:t>
                      </a:r>
                      <a:r>
                        <a:rPr lang="ru-RU" sz="1300" u="none" strike="noStrike" dirty="0" smtClean="0">
                          <a:solidFill>
                            <a:srgbClr val="063888"/>
                          </a:solidFill>
                          <a:latin typeface="Cambria" pitchFamily="18" charset="0"/>
                        </a:rPr>
                        <a:t>соответствующему направлению ОД, ФСО</a:t>
                      </a:r>
                      <a:r>
                        <a:rPr lang="ru-RU" sz="1300" u="none" strike="noStrike" baseline="0" dirty="0" smtClean="0">
                          <a:solidFill>
                            <a:srgbClr val="063888"/>
                          </a:solidFill>
                          <a:latin typeface="Cambria" pitchFamily="18" charset="0"/>
                        </a:rPr>
                        <a:t> в части, касающейся объектов оценки соответствующего направления ОД</a:t>
                      </a:r>
                      <a:endParaRPr lang="ru-RU" sz="1300" b="0" i="0" u="none" strike="noStrike" dirty="0">
                        <a:solidFill>
                          <a:srgbClr val="063888"/>
                        </a:solidFill>
                        <a:latin typeface="Cambria" pitchFamily="18" charset="0"/>
                      </a:endParaRPr>
                    </a:p>
                  </a:txBody>
                  <a:tcPr marL="7924" marR="7924" marT="792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 smtClean="0">
                          <a:solidFill>
                            <a:srgbClr val="063888"/>
                          </a:solidFill>
                          <a:latin typeface="Cambria" pitchFamily="18" charset="0"/>
                        </a:rPr>
                        <a:t>5</a:t>
                      </a:r>
                      <a:endParaRPr lang="ru-RU" sz="1300" u="none" strike="noStrike" kern="1200" dirty="0" smtClean="0">
                        <a:solidFill>
                          <a:srgbClr val="063888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 smtClean="0">
                          <a:solidFill>
                            <a:srgbClr val="063888"/>
                          </a:solidFill>
                          <a:latin typeface="Cambria" pitchFamily="18" charset="0"/>
                        </a:rPr>
                        <a:t>1</a:t>
                      </a:r>
                      <a:endParaRPr lang="ru-RU" sz="1300" u="none" strike="noStrike" kern="1200" dirty="0" smtClean="0">
                        <a:solidFill>
                          <a:srgbClr val="063888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7924" marR="7924" marT="792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 smtClean="0">
                          <a:solidFill>
                            <a:srgbClr val="063888"/>
                          </a:solidFill>
                          <a:latin typeface="Cambria" pitchFamily="18" charset="0"/>
                        </a:rPr>
                        <a:t>5</a:t>
                      </a:r>
                      <a:endParaRPr lang="ru-RU" sz="1300" u="none" strike="noStrike" kern="1200" dirty="0" smtClean="0">
                        <a:solidFill>
                          <a:srgbClr val="063888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63888"/>
                          </a:solidFill>
                          <a:latin typeface="Cambria" pitchFamily="18" charset="0"/>
                        </a:rPr>
                        <a:t>Вопросы 16-25</a:t>
                      </a:r>
                      <a:endParaRPr lang="ru-RU" sz="1300" b="0" i="0" u="none" strike="noStrike" dirty="0">
                        <a:solidFill>
                          <a:srgbClr val="063888"/>
                        </a:solidFill>
                        <a:latin typeface="Cambria" pitchFamily="18" charset="0"/>
                      </a:endParaRPr>
                    </a:p>
                  </a:txBody>
                  <a:tcPr marL="7924" marR="7924" marT="792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300" u="none" strike="noStrike" dirty="0">
                          <a:solidFill>
                            <a:srgbClr val="063888"/>
                          </a:solidFill>
                          <a:latin typeface="Cambria" pitchFamily="18" charset="0"/>
                        </a:rPr>
                        <a:t>Т</a:t>
                      </a:r>
                      <a:r>
                        <a:rPr lang="ru-RU" sz="1300" u="none" strike="noStrike" dirty="0" smtClean="0">
                          <a:solidFill>
                            <a:srgbClr val="063888"/>
                          </a:solidFill>
                          <a:latin typeface="Cambria" pitchFamily="18" charset="0"/>
                        </a:rPr>
                        <a:t>еоретические </a:t>
                      </a:r>
                      <a:r>
                        <a:rPr lang="ru-RU" sz="1300" u="none" strike="noStrike" dirty="0">
                          <a:solidFill>
                            <a:srgbClr val="063888"/>
                          </a:solidFill>
                          <a:latin typeface="Cambria" pitchFamily="18" charset="0"/>
                        </a:rPr>
                        <a:t>вопросы в области оценочной деятельности в части,  касающейся оценки </a:t>
                      </a:r>
                      <a:r>
                        <a:rPr lang="ru-RU" sz="1300" u="none" strike="noStrike" dirty="0" smtClean="0">
                          <a:solidFill>
                            <a:srgbClr val="063888"/>
                          </a:solidFill>
                          <a:latin typeface="Cambria" pitchFamily="18" charset="0"/>
                        </a:rPr>
                        <a:t>объектов </a:t>
                      </a:r>
                      <a:r>
                        <a:rPr lang="ru-RU" sz="1300" u="none" strike="noStrike" dirty="0">
                          <a:solidFill>
                            <a:srgbClr val="063888"/>
                          </a:solidFill>
                          <a:latin typeface="Cambria" pitchFamily="18" charset="0"/>
                        </a:rPr>
                        <a:t>оценки, относящихся к </a:t>
                      </a:r>
                      <a:r>
                        <a:rPr lang="ru-RU" sz="1300" u="none" strike="noStrike" dirty="0" smtClean="0">
                          <a:solidFill>
                            <a:srgbClr val="063888"/>
                          </a:solidFill>
                          <a:latin typeface="Cambria" pitchFamily="18" charset="0"/>
                        </a:rPr>
                        <a:t>соответствующему направлению ОД</a:t>
                      </a:r>
                      <a:endParaRPr lang="ru-RU" sz="1300" b="0" i="0" u="none" strike="noStrike" dirty="0">
                        <a:solidFill>
                          <a:srgbClr val="063888"/>
                        </a:solidFill>
                        <a:latin typeface="Cambria" pitchFamily="18" charset="0"/>
                      </a:endParaRPr>
                    </a:p>
                  </a:txBody>
                  <a:tcPr marL="7924" marR="7924" marT="792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 smtClean="0">
                          <a:solidFill>
                            <a:srgbClr val="063888"/>
                          </a:solidFill>
                          <a:latin typeface="Cambria" pitchFamily="18" charset="0"/>
                        </a:rPr>
                        <a:t>10</a:t>
                      </a:r>
                      <a:endParaRPr lang="ru-RU" sz="1300" u="none" strike="noStrike" kern="1200" dirty="0" smtClean="0">
                        <a:solidFill>
                          <a:srgbClr val="063888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 smtClean="0">
                          <a:solidFill>
                            <a:srgbClr val="063888"/>
                          </a:solidFill>
                          <a:latin typeface="Cambria" pitchFamily="18" charset="0"/>
                        </a:rPr>
                        <a:t>1</a:t>
                      </a:r>
                      <a:endParaRPr lang="ru-RU" sz="1300" u="none" strike="noStrike" kern="1200" dirty="0" smtClean="0">
                        <a:solidFill>
                          <a:srgbClr val="063888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7924" marR="7924" marT="792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 smtClean="0">
                          <a:solidFill>
                            <a:srgbClr val="063888"/>
                          </a:solidFill>
                          <a:latin typeface="Cambria" pitchFamily="18" charset="0"/>
                        </a:rPr>
                        <a:t>10</a:t>
                      </a:r>
                      <a:endParaRPr lang="ru-RU" sz="1300" u="none" strike="noStrike" kern="1200" dirty="0" smtClean="0">
                        <a:solidFill>
                          <a:srgbClr val="063888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63888"/>
                          </a:solidFill>
                          <a:latin typeface="Cambria" pitchFamily="18" charset="0"/>
                        </a:rPr>
                        <a:t>Вопросы 26-35</a:t>
                      </a:r>
                      <a:endParaRPr lang="ru-RU" sz="1300" b="0" i="0" u="none" strike="noStrike" dirty="0">
                        <a:solidFill>
                          <a:srgbClr val="063888"/>
                        </a:solidFill>
                        <a:latin typeface="Cambria" pitchFamily="18" charset="0"/>
                      </a:endParaRPr>
                    </a:p>
                  </a:txBody>
                  <a:tcPr marL="7924" marR="7924" marT="792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300" u="none" strike="noStrike" dirty="0">
                          <a:solidFill>
                            <a:srgbClr val="063888"/>
                          </a:solidFill>
                          <a:latin typeface="Cambria" pitchFamily="18" charset="0"/>
                        </a:rPr>
                        <a:t>З</a:t>
                      </a:r>
                      <a:r>
                        <a:rPr lang="ru-RU" sz="1300" u="none" strike="noStrike" dirty="0" smtClean="0">
                          <a:solidFill>
                            <a:srgbClr val="063888"/>
                          </a:solidFill>
                          <a:latin typeface="Cambria" pitchFamily="18" charset="0"/>
                        </a:rPr>
                        <a:t>адачи</a:t>
                      </a:r>
                      <a:r>
                        <a:rPr lang="ru-RU" sz="1300" u="none" strike="noStrike" dirty="0">
                          <a:solidFill>
                            <a:srgbClr val="063888"/>
                          </a:solidFill>
                          <a:latin typeface="Cambria" pitchFamily="18" charset="0"/>
                        </a:rPr>
                        <a:t>, оформленные в виде тестового </a:t>
                      </a:r>
                      <a:r>
                        <a:rPr lang="ru-RU" sz="1300" u="none" strike="noStrike" dirty="0" smtClean="0">
                          <a:solidFill>
                            <a:srgbClr val="063888"/>
                          </a:solidFill>
                          <a:latin typeface="Cambria" pitchFamily="18" charset="0"/>
                        </a:rPr>
                        <a:t>задания</a:t>
                      </a:r>
                      <a:r>
                        <a:rPr lang="ru-RU" sz="1300" u="none" strike="noStrike" baseline="0" dirty="0" smtClean="0">
                          <a:solidFill>
                            <a:srgbClr val="063888"/>
                          </a:solidFill>
                          <a:latin typeface="Cambria" pitchFamily="18" charset="0"/>
                        </a:rPr>
                        <a:t> по оценке объектов оценки</a:t>
                      </a:r>
                      <a:endParaRPr lang="ru-RU" sz="1300" b="0" i="0" u="none" strike="noStrike" dirty="0">
                        <a:solidFill>
                          <a:srgbClr val="063888"/>
                        </a:solidFill>
                        <a:latin typeface="Cambria" pitchFamily="18" charset="0"/>
                      </a:endParaRPr>
                    </a:p>
                  </a:txBody>
                  <a:tcPr marL="7924" marR="7924" marT="792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 smtClean="0">
                          <a:solidFill>
                            <a:srgbClr val="063888"/>
                          </a:solidFill>
                          <a:latin typeface="Cambria" pitchFamily="18" charset="0"/>
                        </a:rPr>
                        <a:t>10</a:t>
                      </a:r>
                      <a:endParaRPr lang="ru-RU" sz="1300" u="none" strike="noStrike" kern="1200" dirty="0" smtClean="0">
                        <a:solidFill>
                          <a:srgbClr val="063888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 smtClean="0">
                          <a:solidFill>
                            <a:srgbClr val="063888"/>
                          </a:solidFill>
                          <a:latin typeface="Cambria" pitchFamily="18" charset="0"/>
                        </a:rPr>
                        <a:t>2</a:t>
                      </a:r>
                      <a:endParaRPr lang="ru-RU" sz="1300" u="none" strike="noStrike" kern="1200" dirty="0" smtClean="0">
                        <a:solidFill>
                          <a:srgbClr val="063888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7924" marR="7924" marT="792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 smtClean="0">
                          <a:solidFill>
                            <a:srgbClr val="063888"/>
                          </a:solidFill>
                          <a:latin typeface="Cambria" pitchFamily="18" charset="0"/>
                        </a:rPr>
                        <a:t>20</a:t>
                      </a:r>
                      <a:endParaRPr lang="ru-RU" sz="1300" u="none" strike="noStrike" kern="1200" dirty="0" smtClean="0">
                        <a:solidFill>
                          <a:srgbClr val="063888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63888"/>
                          </a:solidFill>
                          <a:latin typeface="Cambria" pitchFamily="18" charset="0"/>
                        </a:rPr>
                        <a:t>Вопросы 36-40</a:t>
                      </a:r>
                      <a:endParaRPr lang="ru-RU" sz="1300" b="0" i="0" u="none" strike="noStrike" dirty="0">
                        <a:solidFill>
                          <a:srgbClr val="063888"/>
                        </a:solidFill>
                        <a:latin typeface="Cambria" pitchFamily="18" charset="0"/>
                      </a:endParaRPr>
                    </a:p>
                  </a:txBody>
                  <a:tcPr marL="7924" marR="7924" marT="792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300" u="none" strike="noStrike" dirty="0">
                          <a:solidFill>
                            <a:srgbClr val="063888"/>
                          </a:solidFill>
                          <a:latin typeface="Cambria" pitchFamily="18" charset="0"/>
                        </a:rPr>
                        <a:t>П</a:t>
                      </a:r>
                      <a:r>
                        <a:rPr lang="ru-RU" sz="1300" u="none" strike="noStrike" dirty="0" smtClean="0">
                          <a:solidFill>
                            <a:srgbClr val="063888"/>
                          </a:solidFill>
                          <a:latin typeface="Cambria" pitchFamily="18" charset="0"/>
                        </a:rPr>
                        <a:t>рактические задачи </a:t>
                      </a:r>
                      <a:r>
                        <a:rPr lang="ru-RU" sz="1300" u="none" strike="noStrike" baseline="0" dirty="0" smtClean="0">
                          <a:solidFill>
                            <a:srgbClr val="063888"/>
                          </a:solidFill>
                          <a:latin typeface="Cambria" pitchFamily="18" charset="0"/>
                        </a:rPr>
                        <a:t>по оценке объектов оценки</a:t>
                      </a:r>
                      <a:endParaRPr lang="ru-RU" sz="1300" b="0" i="0" u="none" strike="noStrike" dirty="0">
                        <a:solidFill>
                          <a:srgbClr val="063888"/>
                        </a:solidFill>
                        <a:latin typeface="Cambria" pitchFamily="18" charset="0"/>
                      </a:endParaRPr>
                    </a:p>
                  </a:txBody>
                  <a:tcPr marL="7924" marR="7924" marT="792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 smtClean="0">
                          <a:solidFill>
                            <a:srgbClr val="063888"/>
                          </a:solidFill>
                          <a:latin typeface="Cambria" pitchFamily="18" charset="0"/>
                        </a:rPr>
                        <a:t>5</a:t>
                      </a:r>
                      <a:endParaRPr lang="ru-RU" sz="1300" u="none" strike="noStrike" kern="1200" dirty="0" smtClean="0">
                        <a:solidFill>
                          <a:srgbClr val="063888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 smtClean="0">
                          <a:solidFill>
                            <a:srgbClr val="063888"/>
                          </a:solidFill>
                          <a:latin typeface="Cambria" pitchFamily="18" charset="0"/>
                        </a:rPr>
                        <a:t>4</a:t>
                      </a:r>
                      <a:endParaRPr lang="ru-RU" sz="1300" u="none" strike="noStrike" kern="1200" dirty="0" smtClean="0">
                        <a:solidFill>
                          <a:srgbClr val="063888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7924" marR="7924" marT="792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 smtClean="0">
                          <a:solidFill>
                            <a:srgbClr val="063888"/>
                          </a:solidFill>
                          <a:latin typeface="Cambria" pitchFamily="18" charset="0"/>
                        </a:rPr>
                        <a:t>20</a:t>
                      </a:r>
                      <a:endParaRPr lang="ru-RU" sz="1300" u="none" strike="noStrike" kern="1200" dirty="0" smtClean="0">
                        <a:solidFill>
                          <a:srgbClr val="063888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56432">
                <a:tc>
                  <a:txBody>
                    <a:bodyPr/>
                    <a:lstStyle/>
                    <a:p>
                      <a:pPr algn="ctr" fontAlgn="ctr"/>
                      <a:endParaRPr lang="ru-RU" sz="1300" b="1" i="0" u="none" strike="noStrike" dirty="0">
                        <a:solidFill>
                          <a:srgbClr val="063888"/>
                        </a:solidFill>
                        <a:latin typeface="+mn-lt"/>
                      </a:endParaRPr>
                    </a:p>
                  </a:txBody>
                  <a:tcPr marL="7924" marR="7924" marT="792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 smtClean="0">
                          <a:solidFill>
                            <a:srgbClr val="063888"/>
                          </a:solidFill>
                          <a:latin typeface="Cambria" pitchFamily="18" charset="0"/>
                        </a:rPr>
                        <a:t>ИТОГО</a:t>
                      </a:r>
                      <a:endParaRPr lang="ru-RU" sz="1300" b="1" i="0" u="none" strike="noStrike" dirty="0">
                        <a:solidFill>
                          <a:srgbClr val="063888"/>
                        </a:solidFill>
                        <a:latin typeface="Cambria" pitchFamily="18" charset="0"/>
                      </a:endParaRPr>
                    </a:p>
                  </a:txBody>
                  <a:tcPr marL="7924" marR="7924" marT="7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63888"/>
                          </a:solidFill>
                          <a:latin typeface="Cambria" pitchFamily="18" charset="0"/>
                        </a:rPr>
                        <a:t>40</a:t>
                      </a:r>
                      <a:endParaRPr lang="ru-RU" sz="1300" b="1" i="0" u="none" strike="noStrike" dirty="0">
                        <a:solidFill>
                          <a:srgbClr val="063888"/>
                        </a:solidFill>
                        <a:latin typeface="Cambria" pitchFamily="18" charset="0"/>
                      </a:endParaRPr>
                    </a:p>
                  </a:txBody>
                  <a:tcPr marL="7924" marR="7924" marT="7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63888"/>
                          </a:solidFill>
                          <a:latin typeface="Cambria" pitchFamily="18" charset="0"/>
                        </a:rPr>
                        <a:t>-</a:t>
                      </a:r>
                      <a:endParaRPr lang="ru-RU" sz="1300" b="1" i="0" u="none" strike="noStrike" dirty="0">
                        <a:solidFill>
                          <a:srgbClr val="063888"/>
                        </a:solidFill>
                        <a:latin typeface="Cambria" pitchFamily="18" charset="0"/>
                      </a:endParaRPr>
                    </a:p>
                  </a:txBody>
                  <a:tcPr marL="7924" marR="7924" marT="7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63888"/>
                          </a:solidFill>
                          <a:latin typeface="Cambria" pitchFamily="18" charset="0"/>
                        </a:rPr>
                        <a:t>65</a:t>
                      </a:r>
                      <a:endParaRPr lang="ru-RU" sz="1300" b="1" i="0" u="none" strike="noStrike" dirty="0">
                        <a:solidFill>
                          <a:srgbClr val="063888"/>
                        </a:solidFill>
                        <a:latin typeface="Cambria" pitchFamily="18" charset="0"/>
                      </a:endParaRPr>
                    </a:p>
                  </a:txBody>
                  <a:tcPr marL="7924" marR="7924" marT="7924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323528" y="5805264"/>
          <a:ext cx="4831737" cy="7308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934026"/>
                <a:gridCol w="1897711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3300"/>
                          </a:solidFill>
                          <a:latin typeface="Cambria" pitchFamily="18" charset="0"/>
                        </a:rPr>
                        <a:t>Сдал</a:t>
                      </a:r>
                      <a:endParaRPr lang="ru-RU" sz="1200" dirty="0">
                        <a:solidFill>
                          <a:srgbClr val="003300"/>
                        </a:solidFill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Cambria" pitchFamily="18" charset="0"/>
                        </a:rPr>
                        <a:t>Не сдал</a:t>
                      </a:r>
                      <a:endParaRPr lang="ru-RU" sz="1200" dirty="0">
                        <a:solidFill>
                          <a:srgbClr val="FF0000"/>
                        </a:solidFill>
                        <a:latin typeface="Cambria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rgbClr val="003300"/>
                          </a:solidFill>
                          <a:latin typeface="Cambria" pitchFamily="18" charset="0"/>
                        </a:rPr>
                        <a:t>Не менее 45 баллов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rgbClr val="FF0000"/>
                          </a:solidFill>
                          <a:latin typeface="Cambria" pitchFamily="18" charset="0"/>
                        </a:rPr>
                        <a:t>Менее 45 баллов</a:t>
                      </a:r>
                      <a:endParaRPr lang="ru-RU" sz="1200" kern="1200" dirty="0" smtClean="0">
                        <a:solidFill>
                          <a:srgbClr val="FF0000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3851920" y="260350"/>
            <a:ext cx="504056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0C4A82"/>
                </a:solidFill>
                <a:latin typeface="Cambria" pitchFamily="18" charset="0"/>
              </a:rPr>
              <a:t>Индивидуальное задание:</a:t>
            </a:r>
          </a:p>
          <a:p>
            <a:pPr algn="r"/>
            <a:r>
              <a:rPr lang="ru-RU" b="1" dirty="0" smtClean="0">
                <a:solidFill>
                  <a:srgbClr val="0C4A82"/>
                </a:solidFill>
                <a:latin typeface="Cambria" pitchFamily="18" charset="0"/>
              </a:rPr>
              <a:t>Оценка недвижимости</a:t>
            </a:r>
          </a:p>
          <a:p>
            <a:pPr algn="r"/>
            <a:r>
              <a:rPr lang="ru-RU" b="1" dirty="0" smtClean="0">
                <a:solidFill>
                  <a:srgbClr val="0C4A82"/>
                </a:solidFill>
                <a:latin typeface="Cambria" pitchFamily="18" charset="0"/>
              </a:rPr>
              <a:t>Оценка движимого имущества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 descr="разобранный кубик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6042868"/>
            <a:ext cx="68262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8" descr="собранный наполовину кубик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6030168"/>
            <a:ext cx="682625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9" descr="кубик СМАО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913" y="6021288"/>
            <a:ext cx="6858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SMAO_new_logo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260350"/>
            <a:ext cx="1800225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3851920" y="260350"/>
            <a:ext cx="50405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0C4A82"/>
                </a:solidFill>
                <a:latin typeface="Cambria" pitchFamily="18" charset="0"/>
              </a:rPr>
              <a:t>Индивидуальное задание:</a:t>
            </a:r>
          </a:p>
          <a:p>
            <a:pPr algn="r"/>
            <a:r>
              <a:rPr lang="ru-RU" b="1" dirty="0" smtClean="0">
                <a:solidFill>
                  <a:srgbClr val="0C4A82"/>
                </a:solidFill>
                <a:latin typeface="Cambria" pitchFamily="18" charset="0"/>
              </a:rPr>
              <a:t>Оценка бизнеса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1484784"/>
            <a:ext cx="77768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500" dirty="0" smtClean="0">
              <a:solidFill>
                <a:srgbClr val="0C4A82"/>
              </a:solidFill>
              <a:latin typeface="+mn-lt"/>
              <a:cs typeface="+mn-cs"/>
            </a:endParaRPr>
          </a:p>
          <a:p>
            <a:pPr algn="just"/>
            <a:endParaRPr lang="ru-RU" sz="1500" dirty="0">
              <a:solidFill>
                <a:srgbClr val="0C4A82"/>
              </a:solidFill>
              <a:latin typeface="+mn-lt"/>
              <a:cs typeface="+mn-cs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35415718"/>
              </p:ext>
            </p:extLst>
          </p:nvPr>
        </p:nvGraphicFramePr>
        <p:xfrm>
          <a:off x="323528" y="1340768"/>
          <a:ext cx="8496944" cy="4464496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772450"/>
                <a:gridCol w="5175411"/>
                <a:gridCol w="849694"/>
                <a:gridCol w="1004184"/>
                <a:gridCol w="695205"/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endParaRPr lang="ru-RU" sz="1300" b="1" i="0" u="none" strike="noStrike" dirty="0">
                        <a:solidFill>
                          <a:srgbClr val="063888"/>
                        </a:solidFill>
                        <a:latin typeface="+mn-lt"/>
                      </a:endParaRPr>
                    </a:p>
                  </a:txBody>
                  <a:tcPr marL="7924" marR="7924" marT="792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rgbClr val="063888"/>
                          </a:solidFill>
                          <a:latin typeface="Cambria" pitchFamily="18" charset="0"/>
                        </a:rPr>
                        <a:t>Наименование</a:t>
                      </a:r>
                      <a:endParaRPr lang="ru-RU" sz="1300" b="1" i="0" u="none" strike="noStrike" dirty="0">
                        <a:solidFill>
                          <a:srgbClr val="063888"/>
                        </a:solidFill>
                        <a:latin typeface="Cambria" pitchFamily="18" charset="0"/>
                      </a:endParaRPr>
                    </a:p>
                  </a:txBody>
                  <a:tcPr marL="7924" marR="7924" marT="7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rgbClr val="063888"/>
                          </a:solidFill>
                          <a:latin typeface="Cambria" pitchFamily="18" charset="0"/>
                        </a:rPr>
                        <a:t>Кол-во вопросов</a:t>
                      </a:r>
                      <a:endParaRPr lang="ru-RU" sz="1300" b="1" i="0" u="none" strike="noStrike" dirty="0">
                        <a:solidFill>
                          <a:srgbClr val="063888"/>
                        </a:solidFill>
                        <a:latin typeface="Cambria" pitchFamily="18" charset="0"/>
                      </a:endParaRPr>
                    </a:p>
                  </a:txBody>
                  <a:tcPr marL="7924" marR="7924" marT="7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rgbClr val="063888"/>
                          </a:solidFill>
                          <a:latin typeface="Cambria" pitchFamily="18" charset="0"/>
                        </a:rPr>
                        <a:t>Баллов за один ответ</a:t>
                      </a:r>
                      <a:endParaRPr lang="ru-RU" sz="1300" b="1" i="0" u="none" strike="noStrike" dirty="0">
                        <a:solidFill>
                          <a:srgbClr val="063888"/>
                        </a:solidFill>
                        <a:latin typeface="Cambria" pitchFamily="18" charset="0"/>
                      </a:endParaRPr>
                    </a:p>
                  </a:txBody>
                  <a:tcPr marL="7924" marR="7924" marT="7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rgbClr val="063888"/>
                          </a:solidFill>
                          <a:latin typeface="Cambria" pitchFamily="18" charset="0"/>
                        </a:rPr>
                        <a:t>Итого </a:t>
                      </a:r>
                      <a:r>
                        <a:rPr lang="ru-RU" sz="1300" b="1" u="none" strike="noStrike" dirty="0" smtClean="0">
                          <a:solidFill>
                            <a:srgbClr val="063888"/>
                          </a:solidFill>
                          <a:latin typeface="Cambria" pitchFamily="18" charset="0"/>
                        </a:rPr>
                        <a:t>баллов (макс.)</a:t>
                      </a:r>
                      <a:endParaRPr lang="ru-RU" sz="1300" b="1" i="0" u="none" strike="noStrike" dirty="0">
                        <a:solidFill>
                          <a:srgbClr val="063888"/>
                        </a:solidFill>
                        <a:latin typeface="Cambria" pitchFamily="18" charset="0"/>
                      </a:endParaRPr>
                    </a:p>
                  </a:txBody>
                  <a:tcPr marL="7924" marR="7924" marT="7924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63888"/>
                          </a:solidFill>
                          <a:latin typeface="Cambria" pitchFamily="18" charset="0"/>
                        </a:rPr>
                        <a:t>Вопросы 1-10</a:t>
                      </a:r>
                      <a:endParaRPr lang="ru-RU" sz="1300" b="0" i="0" u="none" strike="noStrike" dirty="0">
                        <a:solidFill>
                          <a:srgbClr val="063888"/>
                        </a:solidFill>
                        <a:latin typeface="Cambria" pitchFamily="18" charset="0"/>
                      </a:endParaRPr>
                    </a:p>
                  </a:txBody>
                  <a:tcPr marL="7924" marR="7924" marT="792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300" u="none" strike="noStrike" dirty="0" smtClean="0">
                          <a:solidFill>
                            <a:srgbClr val="063888"/>
                          </a:solidFill>
                          <a:latin typeface="Cambria" pitchFamily="18" charset="0"/>
                        </a:rPr>
                        <a:t>Вопросы</a:t>
                      </a:r>
                      <a:r>
                        <a:rPr lang="ru-RU" sz="1300" u="none" strike="noStrike" baseline="0" dirty="0" smtClean="0">
                          <a:solidFill>
                            <a:srgbClr val="063888"/>
                          </a:solidFill>
                          <a:latin typeface="Cambria" pitchFamily="18" charset="0"/>
                        </a:rPr>
                        <a:t> на знание норм з</a:t>
                      </a:r>
                      <a:r>
                        <a:rPr lang="ru-RU" sz="1300" u="none" strike="noStrike" dirty="0" smtClean="0">
                          <a:solidFill>
                            <a:srgbClr val="063888"/>
                          </a:solidFill>
                          <a:latin typeface="Cambria" pitchFamily="18" charset="0"/>
                        </a:rPr>
                        <a:t>аконодательства, регулирующего</a:t>
                      </a:r>
                      <a:r>
                        <a:rPr lang="ru-RU" sz="1300" u="none" strike="noStrike" baseline="0" dirty="0" smtClean="0">
                          <a:solidFill>
                            <a:srgbClr val="063888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ru-RU" sz="1300" u="none" strike="noStrike" dirty="0" smtClean="0">
                          <a:solidFill>
                            <a:srgbClr val="063888"/>
                          </a:solidFill>
                          <a:latin typeface="Cambria" pitchFamily="18" charset="0"/>
                        </a:rPr>
                        <a:t>оценочную деятельность в РФ, включая ФСО в части, являющейся общей для всех направлений ОД (в том числе вопросы, связанные с общими понятиями оценки, подходами и требованиями к проведению оценки, целями оценки, включая оценку для целей залога, видами стоимости, требованиями  к содержанию отчета об оценке объекта оценки), иных НПА, связанных</a:t>
                      </a:r>
                      <a:r>
                        <a:rPr lang="ru-RU" sz="1300" u="none" strike="noStrike" baseline="0" dirty="0" smtClean="0">
                          <a:solidFill>
                            <a:srgbClr val="063888"/>
                          </a:solidFill>
                          <a:latin typeface="Cambria" pitchFamily="18" charset="0"/>
                        </a:rPr>
                        <a:t> с объектами оценки</a:t>
                      </a:r>
                      <a:r>
                        <a:rPr lang="ru-RU" sz="1300" u="none" strike="noStrike" dirty="0" smtClean="0">
                          <a:solidFill>
                            <a:srgbClr val="063888"/>
                          </a:solidFill>
                          <a:latin typeface="Cambria" pitchFamily="18" charset="0"/>
                        </a:rPr>
                        <a:t>.</a:t>
                      </a:r>
                      <a:endParaRPr lang="ru-RU" sz="1300" b="0" i="0" u="none" strike="noStrike" dirty="0">
                        <a:solidFill>
                          <a:srgbClr val="063888"/>
                        </a:solidFill>
                        <a:latin typeface="Cambria" pitchFamily="18" charset="0"/>
                      </a:endParaRPr>
                    </a:p>
                  </a:txBody>
                  <a:tcPr marL="7924" marR="7924" marT="792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 smtClean="0">
                          <a:solidFill>
                            <a:srgbClr val="063888"/>
                          </a:solidFill>
                          <a:latin typeface="Cambria" pitchFamily="18" charset="0"/>
                        </a:rPr>
                        <a:t>10</a:t>
                      </a:r>
                      <a:endParaRPr lang="ru-RU" sz="1300" u="none" strike="noStrike" kern="1200" dirty="0" smtClean="0">
                        <a:solidFill>
                          <a:srgbClr val="063888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 smtClean="0">
                          <a:solidFill>
                            <a:srgbClr val="063888"/>
                          </a:solidFill>
                          <a:latin typeface="Cambria" pitchFamily="18" charset="0"/>
                        </a:rPr>
                        <a:t>1</a:t>
                      </a:r>
                      <a:endParaRPr lang="ru-RU" sz="1300" u="none" strike="noStrike" kern="1200" dirty="0" smtClean="0">
                        <a:solidFill>
                          <a:srgbClr val="063888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7924" marR="7924" marT="792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 smtClean="0">
                          <a:solidFill>
                            <a:srgbClr val="063888"/>
                          </a:solidFill>
                          <a:latin typeface="Cambria" pitchFamily="18" charset="0"/>
                        </a:rPr>
                        <a:t>10</a:t>
                      </a:r>
                      <a:endParaRPr lang="ru-RU" sz="1300" u="none" strike="noStrike" kern="1200" dirty="0" smtClean="0">
                        <a:solidFill>
                          <a:srgbClr val="063888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63888"/>
                          </a:solidFill>
                          <a:latin typeface="Cambria" pitchFamily="18" charset="0"/>
                        </a:rPr>
                        <a:t>Вопросы 11-15</a:t>
                      </a:r>
                      <a:endParaRPr lang="ru-RU" sz="1300" b="0" i="0" u="none" strike="noStrike" dirty="0">
                        <a:solidFill>
                          <a:srgbClr val="063888"/>
                        </a:solidFill>
                        <a:latin typeface="Cambria" pitchFamily="18" charset="0"/>
                      </a:endParaRPr>
                    </a:p>
                  </a:txBody>
                  <a:tcPr marL="7924" marR="7924" marT="792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300" u="none" strike="noStrike" dirty="0" smtClean="0">
                          <a:solidFill>
                            <a:srgbClr val="063888"/>
                          </a:solidFill>
                          <a:latin typeface="Cambria" pitchFamily="18" charset="0"/>
                        </a:rPr>
                        <a:t>Вопросы</a:t>
                      </a:r>
                      <a:r>
                        <a:rPr lang="ru-RU" sz="1300" u="none" strike="noStrike" baseline="0" dirty="0" smtClean="0">
                          <a:solidFill>
                            <a:srgbClr val="063888"/>
                          </a:solidFill>
                          <a:latin typeface="Cambria" pitchFamily="18" charset="0"/>
                        </a:rPr>
                        <a:t> на знание норм НПА, связанных с объектами оценки </a:t>
                      </a:r>
                      <a:r>
                        <a:rPr lang="ru-RU" sz="1300" u="none" strike="noStrike" dirty="0" smtClean="0">
                          <a:solidFill>
                            <a:srgbClr val="063888"/>
                          </a:solidFill>
                          <a:latin typeface="Cambria" pitchFamily="18" charset="0"/>
                        </a:rPr>
                        <a:t>относящимися </a:t>
                      </a:r>
                      <a:r>
                        <a:rPr lang="ru-RU" sz="1300" u="none" strike="noStrike" dirty="0">
                          <a:solidFill>
                            <a:srgbClr val="063888"/>
                          </a:solidFill>
                          <a:latin typeface="Cambria" pitchFamily="18" charset="0"/>
                        </a:rPr>
                        <a:t>к </a:t>
                      </a:r>
                      <a:r>
                        <a:rPr lang="ru-RU" sz="1300" u="none" strike="noStrike" dirty="0" smtClean="0">
                          <a:solidFill>
                            <a:srgbClr val="063888"/>
                          </a:solidFill>
                          <a:latin typeface="Cambria" pitchFamily="18" charset="0"/>
                        </a:rPr>
                        <a:t>направлению ОД «Оценка бизнеса», ФСО</a:t>
                      </a:r>
                      <a:r>
                        <a:rPr lang="ru-RU" sz="1300" u="none" strike="noStrike" baseline="0" dirty="0" smtClean="0">
                          <a:solidFill>
                            <a:srgbClr val="063888"/>
                          </a:solidFill>
                          <a:latin typeface="Cambria" pitchFamily="18" charset="0"/>
                        </a:rPr>
                        <a:t> в части, касающейся объектов оценки направления ОД </a:t>
                      </a:r>
                      <a:r>
                        <a:rPr lang="ru-RU" sz="1300" u="none" strike="noStrike" dirty="0" smtClean="0">
                          <a:solidFill>
                            <a:srgbClr val="063888"/>
                          </a:solidFill>
                          <a:latin typeface="Cambria" pitchFamily="18" charset="0"/>
                        </a:rPr>
                        <a:t>«Оценка бизнеса»</a:t>
                      </a:r>
                      <a:endParaRPr lang="ru-RU" sz="1300" b="0" i="0" u="none" strike="noStrike" dirty="0">
                        <a:solidFill>
                          <a:srgbClr val="063888"/>
                        </a:solidFill>
                        <a:latin typeface="Cambria" pitchFamily="18" charset="0"/>
                      </a:endParaRPr>
                    </a:p>
                  </a:txBody>
                  <a:tcPr marL="7924" marR="7924" marT="792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 smtClean="0">
                          <a:solidFill>
                            <a:srgbClr val="063888"/>
                          </a:solidFill>
                          <a:latin typeface="Cambria" pitchFamily="18" charset="0"/>
                        </a:rPr>
                        <a:t>5</a:t>
                      </a:r>
                      <a:endParaRPr lang="ru-RU" sz="1300" u="none" strike="noStrike" kern="1200" dirty="0" smtClean="0">
                        <a:solidFill>
                          <a:srgbClr val="063888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 smtClean="0">
                          <a:solidFill>
                            <a:srgbClr val="063888"/>
                          </a:solidFill>
                          <a:latin typeface="Cambria" pitchFamily="18" charset="0"/>
                        </a:rPr>
                        <a:t>1</a:t>
                      </a:r>
                      <a:endParaRPr lang="ru-RU" sz="1300" u="none" strike="noStrike" kern="1200" dirty="0" smtClean="0">
                        <a:solidFill>
                          <a:srgbClr val="063888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7924" marR="7924" marT="792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 smtClean="0">
                          <a:solidFill>
                            <a:srgbClr val="063888"/>
                          </a:solidFill>
                          <a:latin typeface="Cambria" pitchFamily="18" charset="0"/>
                        </a:rPr>
                        <a:t>5</a:t>
                      </a:r>
                      <a:endParaRPr lang="ru-RU" sz="1300" u="none" strike="noStrike" kern="1200" dirty="0" smtClean="0">
                        <a:solidFill>
                          <a:srgbClr val="063888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63888"/>
                          </a:solidFill>
                          <a:latin typeface="Cambria" pitchFamily="18" charset="0"/>
                        </a:rPr>
                        <a:t>Вопросы 16-30</a:t>
                      </a:r>
                      <a:endParaRPr lang="ru-RU" sz="1300" b="0" i="0" u="none" strike="noStrike" dirty="0">
                        <a:solidFill>
                          <a:srgbClr val="063888"/>
                        </a:solidFill>
                        <a:latin typeface="Cambria" pitchFamily="18" charset="0"/>
                      </a:endParaRPr>
                    </a:p>
                  </a:txBody>
                  <a:tcPr marL="7924" marR="7924" marT="792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300" u="none" strike="noStrike" dirty="0">
                          <a:solidFill>
                            <a:srgbClr val="063888"/>
                          </a:solidFill>
                          <a:latin typeface="Cambria" pitchFamily="18" charset="0"/>
                        </a:rPr>
                        <a:t>Т</a:t>
                      </a:r>
                      <a:r>
                        <a:rPr lang="ru-RU" sz="1300" u="none" strike="noStrike" dirty="0" smtClean="0">
                          <a:solidFill>
                            <a:srgbClr val="063888"/>
                          </a:solidFill>
                          <a:latin typeface="Cambria" pitchFamily="18" charset="0"/>
                        </a:rPr>
                        <a:t>еоретические </a:t>
                      </a:r>
                      <a:r>
                        <a:rPr lang="ru-RU" sz="1300" u="none" strike="noStrike" dirty="0">
                          <a:solidFill>
                            <a:srgbClr val="063888"/>
                          </a:solidFill>
                          <a:latin typeface="Cambria" pitchFamily="18" charset="0"/>
                        </a:rPr>
                        <a:t>вопросы в области оценочной деятельности в части,  касающейся оценки </a:t>
                      </a:r>
                      <a:r>
                        <a:rPr lang="ru-RU" sz="1300" u="none" strike="noStrike" dirty="0" smtClean="0">
                          <a:solidFill>
                            <a:srgbClr val="063888"/>
                          </a:solidFill>
                          <a:latin typeface="Cambria" pitchFamily="18" charset="0"/>
                        </a:rPr>
                        <a:t>объектов </a:t>
                      </a:r>
                      <a:r>
                        <a:rPr lang="ru-RU" sz="1300" u="none" strike="noStrike" dirty="0">
                          <a:solidFill>
                            <a:srgbClr val="063888"/>
                          </a:solidFill>
                          <a:latin typeface="Cambria" pitchFamily="18" charset="0"/>
                        </a:rPr>
                        <a:t>оценки, относящихся к </a:t>
                      </a:r>
                      <a:r>
                        <a:rPr lang="ru-RU" sz="1300" u="none" strike="noStrike" dirty="0" smtClean="0">
                          <a:solidFill>
                            <a:srgbClr val="063888"/>
                          </a:solidFill>
                          <a:latin typeface="Cambria" pitchFamily="18" charset="0"/>
                        </a:rPr>
                        <a:t>направлению ОД «Оценка бизнеса»</a:t>
                      </a:r>
                      <a:endParaRPr lang="ru-RU" sz="1300" b="0" i="0" u="none" strike="noStrike" dirty="0">
                        <a:solidFill>
                          <a:srgbClr val="063888"/>
                        </a:solidFill>
                        <a:latin typeface="Cambria" pitchFamily="18" charset="0"/>
                      </a:endParaRPr>
                    </a:p>
                  </a:txBody>
                  <a:tcPr marL="7924" marR="7924" marT="792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 smtClean="0">
                          <a:solidFill>
                            <a:srgbClr val="063888"/>
                          </a:solidFill>
                          <a:latin typeface="Cambria" pitchFamily="18" charset="0"/>
                        </a:rPr>
                        <a:t>15</a:t>
                      </a:r>
                      <a:endParaRPr lang="ru-RU" sz="1300" u="none" strike="noStrike" kern="1200" dirty="0" smtClean="0">
                        <a:solidFill>
                          <a:srgbClr val="063888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 smtClean="0">
                          <a:solidFill>
                            <a:srgbClr val="063888"/>
                          </a:solidFill>
                          <a:latin typeface="Cambria" pitchFamily="18" charset="0"/>
                        </a:rPr>
                        <a:t>1</a:t>
                      </a:r>
                      <a:endParaRPr lang="ru-RU" sz="1300" u="none" strike="noStrike" kern="1200" dirty="0" smtClean="0">
                        <a:solidFill>
                          <a:srgbClr val="063888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7924" marR="7924" marT="792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 smtClean="0">
                          <a:solidFill>
                            <a:srgbClr val="063888"/>
                          </a:solidFill>
                          <a:latin typeface="Cambria" pitchFamily="18" charset="0"/>
                        </a:rPr>
                        <a:t>15</a:t>
                      </a:r>
                      <a:endParaRPr lang="ru-RU" sz="1300" u="none" strike="noStrike" kern="1200" dirty="0" smtClean="0">
                        <a:solidFill>
                          <a:srgbClr val="063888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63888"/>
                          </a:solidFill>
                          <a:latin typeface="Cambria" pitchFamily="18" charset="0"/>
                        </a:rPr>
                        <a:t>Вопросы 31-50</a:t>
                      </a:r>
                      <a:endParaRPr lang="ru-RU" sz="1300" b="0" i="0" u="none" strike="noStrike" dirty="0">
                        <a:solidFill>
                          <a:srgbClr val="063888"/>
                        </a:solidFill>
                        <a:latin typeface="Cambria" pitchFamily="18" charset="0"/>
                      </a:endParaRPr>
                    </a:p>
                  </a:txBody>
                  <a:tcPr marL="7924" marR="7924" marT="792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300" u="none" strike="noStrike" dirty="0" smtClean="0">
                          <a:solidFill>
                            <a:srgbClr val="063888"/>
                          </a:solidFill>
                          <a:latin typeface="Cambria" pitchFamily="18" charset="0"/>
                        </a:rPr>
                        <a:t>Задачи</a:t>
                      </a:r>
                      <a:r>
                        <a:rPr lang="ru-RU" sz="1300" u="none" strike="noStrike" baseline="0" dirty="0" smtClean="0">
                          <a:solidFill>
                            <a:srgbClr val="063888"/>
                          </a:solidFill>
                          <a:latin typeface="Cambria" pitchFamily="18" charset="0"/>
                        </a:rPr>
                        <a:t> по определению стоимости объектов оценки, относящихся к направлению оценочной деятельности </a:t>
                      </a:r>
                      <a:r>
                        <a:rPr lang="ru-RU" sz="1300" u="none" strike="noStrike" dirty="0" smtClean="0">
                          <a:solidFill>
                            <a:srgbClr val="063888"/>
                          </a:solidFill>
                          <a:latin typeface="Cambria" pitchFamily="18" charset="0"/>
                        </a:rPr>
                        <a:t>«Оценка бизнеса»</a:t>
                      </a:r>
                      <a:endParaRPr lang="ru-RU" sz="1300" b="0" i="0" u="none" strike="noStrike" dirty="0">
                        <a:solidFill>
                          <a:srgbClr val="063888"/>
                        </a:solidFill>
                        <a:latin typeface="Cambria" pitchFamily="18" charset="0"/>
                      </a:endParaRPr>
                    </a:p>
                  </a:txBody>
                  <a:tcPr marL="7924" marR="7924" marT="792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 smtClean="0">
                          <a:solidFill>
                            <a:srgbClr val="063888"/>
                          </a:solidFill>
                          <a:latin typeface="Cambria" pitchFamily="18" charset="0"/>
                        </a:rPr>
                        <a:t>20</a:t>
                      </a:r>
                      <a:endParaRPr lang="ru-RU" sz="1300" u="none" strike="noStrike" kern="1200" dirty="0" smtClean="0">
                        <a:solidFill>
                          <a:srgbClr val="063888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 smtClean="0">
                          <a:solidFill>
                            <a:srgbClr val="063888"/>
                          </a:solidFill>
                          <a:latin typeface="Cambria" pitchFamily="18" charset="0"/>
                        </a:rPr>
                        <a:t>2</a:t>
                      </a:r>
                      <a:endParaRPr lang="ru-RU" sz="1300" u="none" strike="noStrike" kern="1200" dirty="0" smtClean="0">
                        <a:solidFill>
                          <a:srgbClr val="063888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7924" marR="7924" marT="792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 smtClean="0">
                          <a:solidFill>
                            <a:srgbClr val="063888"/>
                          </a:solidFill>
                          <a:latin typeface="Cambria" pitchFamily="18" charset="0"/>
                        </a:rPr>
                        <a:t>40</a:t>
                      </a:r>
                      <a:endParaRPr lang="ru-RU" sz="1300" u="none" strike="noStrike" kern="1200" dirty="0" smtClean="0">
                        <a:solidFill>
                          <a:srgbClr val="063888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63888"/>
                          </a:solidFill>
                          <a:latin typeface="Cambria" pitchFamily="18" charset="0"/>
                        </a:rPr>
                        <a:t>Вопросы 51-54</a:t>
                      </a:r>
                      <a:endParaRPr lang="ru-RU" sz="1300" b="0" i="0" u="none" strike="noStrike" dirty="0">
                        <a:solidFill>
                          <a:srgbClr val="063888"/>
                        </a:solidFill>
                        <a:latin typeface="Cambria" pitchFamily="18" charset="0"/>
                      </a:endParaRPr>
                    </a:p>
                  </a:txBody>
                  <a:tcPr marL="7924" marR="7924" marT="792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300" u="none" strike="noStrike" dirty="0">
                          <a:solidFill>
                            <a:srgbClr val="063888"/>
                          </a:solidFill>
                          <a:latin typeface="Cambria" pitchFamily="18" charset="0"/>
                        </a:rPr>
                        <a:t>П</a:t>
                      </a:r>
                      <a:r>
                        <a:rPr lang="ru-RU" sz="1300" u="none" strike="noStrike" dirty="0" smtClean="0">
                          <a:solidFill>
                            <a:srgbClr val="063888"/>
                          </a:solidFill>
                          <a:latin typeface="Cambria" pitchFamily="18" charset="0"/>
                        </a:rPr>
                        <a:t>рактические задачи </a:t>
                      </a:r>
                      <a:r>
                        <a:rPr lang="ru-RU" sz="1300" u="none" strike="noStrike" baseline="0" dirty="0" smtClean="0">
                          <a:solidFill>
                            <a:srgbClr val="063888"/>
                          </a:solidFill>
                          <a:latin typeface="Cambria" pitchFamily="18" charset="0"/>
                        </a:rPr>
                        <a:t>по определению стоимости объектов оценки, относящихся к направлению оценочной деятельности </a:t>
                      </a:r>
                      <a:r>
                        <a:rPr lang="ru-RU" sz="1300" u="none" strike="noStrike" dirty="0" smtClean="0">
                          <a:solidFill>
                            <a:srgbClr val="063888"/>
                          </a:solidFill>
                          <a:latin typeface="Cambria" pitchFamily="18" charset="0"/>
                        </a:rPr>
                        <a:t>«Оценка бизнеса»</a:t>
                      </a:r>
                      <a:endParaRPr lang="ru-RU" sz="1300" b="0" i="0" u="none" strike="noStrike" dirty="0">
                        <a:solidFill>
                          <a:srgbClr val="063888"/>
                        </a:solidFill>
                        <a:latin typeface="Cambria" pitchFamily="18" charset="0"/>
                      </a:endParaRPr>
                    </a:p>
                  </a:txBody>
                  <a:tcPr marL="7924" marR="7924" marT="792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 smtClean="0">
                          <a:solidFill>
                            <a:srgbClr val="063888"/>
                          </a:solidFill>
                          <a:latin typeface="Cambria" pitchFamily="18" charset="0"/>
                        </a:rPr>
                        <a:t>4</a:t>
                      </a:r>
                      <a:endParaRPr lang="ru-RU" sz="1300" u="none" strike="noStrike" kern="1200" dirty="0" smtClean="0">
                        <a:solidFill>
                          <a:srgbClr val="063888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 smtClean="0">
                          <a:solidFill>
                            <a:srgbClr val="063888"/>
                          </a:solidFill>
                          <a:latin typeface="Cambria" pitchFamily="18" charset="0"/>
                        </a:rPr>
                        <a:t>5</a:t>
                      </a:r>
                      <a:endParaRPr lang="ru-RU" sz="1300" u="none" strike="noStrike" kern="1200" dirty="0" smtClean="0">
                        <a:solidFill>
                          <a:srgbClr val="063888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7924" marR="7924" marT="792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 smtClean="0">
                          <a:solidFill>
                            <a:srgbClr val="063888"/>
                          </a:solidFill>
                          <a:latin typeface="Cambria" pitchFamily="18" charset="0"/>
                        </a:rPr>
                        <a:t>20</a:t>
                      </a:r>
                      <a:endParaRPr lang="ru-RU" sz="1300" u="none" strike="noStrike" kern="1200" dirty="0" smtClean="0">
                        <a:solidFill>
                          <a:srgbClr val="063888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56432">
                <a:tc>
                  <a:txBody>
                    <a:bodyPr/>
                    <a:lstStyle/>
                    <a:p>
                      <a:pPr algn="ctr" fontAlgn="ctr"/>
                      <a:endParaRPr lang="ru-RU" sz="1300" b="1" i="0" u="none" strike="noStrike" dirty="0">
                        <a:solidFill>
                          <a:srgbClr val="063888"/>
                        </a:solidFill>
                        <a:latin typeface="+mn-lt"/>
                      </a:endParaRPr>
                    </a:p>
                  </a:txBody>
                  <a:tcPr marL="7924" marR="7924" marT="792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 smtClean="0">
                          <a:solidFill>
                            <a:srgbClr val="063888"/>
                          </a:solidFill>
                          <a:latin typeface="Cambria" pitchFamily="18" charset="0"/>
                        </a:rPr>
                        <a:t>ИТОГО</a:t>
                      </a:r>
                      <a:endParaRPr lang="ru-RU" sz="1300" b="1" i="0" u="none" strike="noStrike" dirty="0">
                        <a:solidFill>
                          <a:srgbClr val="063888"/>
                        </a:solidFill>
                        <a:latin typeface="Cambria" pitchFamily="18" charset="0"/>
                      </a:endParaRPr>
                    </a:p>
                  </a:txBody>
                  <a:tcPr marL="7924" marR="7924" marT="7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63888"/>
                          </a:solidFill>
                          <a:latin typeface="Cambria" pitchFamily="18" charset="0"/>
                        </a:rPr>
                        <a:t>54</a:t>
                      </a:r>
                      <a:endParaRPr lang="ru-RU" sz="1300" b="1" i="0" u="none" strike="noStrike" dirty="0">
                        <a:solidFill>
                          <a:srgbClr val="063888"/>
                        </a:solidFill>
                        <a:latin typeface="Cambria" pitchFamily="18" charset="0"/>
                      </a:endParaRPr>
                    </a:p>
                  </a:txBody>
                  <a:tcPr marL="7924" marR="7924" marT="7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63888"/>
                          </a:solidFill>
                          <a:latin typeface="Cambria" pitchFamily="18" charset="0"/>
                        </a:rPr>
                        <a:t>-</a:t>
                      </a:r>
                      <a:endParaRPr lang="ru-RU" sz="1300" b="1" i="0" u="none" strike="noStrike" dirty="0">
                        <a:solidFill>
                          <a:srgbClr val="063888"/>
                        </a:solidFill>
                        <a:latin typeface="Cambria" pitchFamily="18" charset="0"/>
                      </a:endParaRPr>
                    </a:p>
                  </a:txBody>
                  <a:tcPr marL="7924" marR="7924" marT="79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63888"/>
                          </a:solidFill>
                          <a:latin typeface="Cambria" pitchFamily="18" charset="0"/>
                        </a:rPr>
                        <a:t>90</a:t>
                      </a:r>
                      <a:endParaRPr lang="ru-RU" sz="1300" b="1" i="0" u="none" strike="noStrike" dirty="0">
                        <a:solidFill>
                          <a:srgbClr val="063888"/>
                        </a:solidFill>
                        <a:latin typeface="Cambria" pitchFamily="18" charset="0"/>
                      </a:endParaRPr>
                    </a:p>
                  </a:txBody>
                  <a:tcPr marL="7924" marR="7924" marT="7924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323528" y="5938480"/>
          <a:ext cx="4831737" cy="7308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934026"/>
                <a:gridCol w="1897711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3300"/>
                          </a:solidFill>
                          <a:latin typeface="Cambria" pitchFamily="18" charset="0"/>
                        </a:rPr>
                        <a:t>Сдал</a:t>
                      </a:r>
                      <a:endParaRPr lang="ru-RU" sz="1200" dirty="0">
                        <a:solidFill>
                          <a:srgbClr val="003300"/>
                        </a:solidFill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Cambria" pitchFamily="18" charset="0"/>
                        </a:rPr>
                        <a:t>Не сдал</a:t>
                      </a:r>
                      <a:endParaRPr lang="ru-RU" sz="1200" dirty="0">
                        <a:solidFill>
                          <a:srgbClr val="FF0000"/>
                        </a:solidFill>
                        <a:latin typeface="Cambria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rgbClr val="003300"/>
                          </a:solidFill>
                          <a:latin typeface="Cambria" pitchFamily="18" charset="0"/>
                        </a:rPr>
                        <a:t>Не менее 63 баллов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rgbClr val="FF0000"/>
                          </a:solidFill>
                          <a:latin typeface="Cambria" pitchFamily="18" charset="0"/>
                        </a:rPr>
                        <a:t>Менее 63 баллов</a:t>
                      </a:r>
                      <a:endParaRPr lang="ru-RU" sz="1200" kern="1200" dirty="0" smtClean="0">
                        <a:solidFill>
                          <a:srgbClr val="FF0000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7" descr="разобранный кубик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913" y="4508500"/>
            <a:ext cx="68262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Рисунок 8" descr="собранный наполовину кубик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913" y="5229225"/>
            <a:ext cx="682625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Рисунок 9" descr="кубик СМАО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6913" y="6021388"/>
            <a:ext cx="6858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Рисунок 7" descr="SMAO_new_logo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260350"/>
            <a:ext cx="1800225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TextBox 7"/>
          <p:cNvSpPr txBox="1">
            <a:spLocks noChangeArrowheads="1"/>
          </p:cNvSpPr>
          <p:nvPr/>
        </p:nvSpPr>
        <p:spPr bwMode="auto">
          <a:xfrm>
            <a:off x="3851920" y="260350"/>
            <a:ext cx="50405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0C4A82"/>
                </a:solidFill>
                <a:latin typeface="Cambria" pitchFamily="18" charset="0"/>
              </a:rPr>
              <a:t>Правила проведения и сдачи </a:t>
            </a:r>
            <a:r>
              <a:rPr lang="ru-RU" b="1" dirty="0" smtClean="0">
                <a:solidFill>
                  <a:srgbClr val="0C4A82"/>
                </a:solidFill>
                <a:latin typeface="Cambria" pitchFamily="18" charset="0"/>
              </a:rPr>
              <a:t>квалификационного экзамена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1484784"/>
            <a:ext cx="77768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500" dirty="0" smtClean="0">
              <a:solidFill>
                <a:srgbClr val="0C4A82"/>
              </a:solidFill>
              <a:latin typeface="+mn-lt"/>
              <a:cs typeface="+mn-cs"/>
            </a:endParaRPr>
          </a:p>
          <a:p>
            <a:pPr algn="just"/>
            <a:endParaRPr lang="ru-RU" sz="1500" dirty="0">
              <a:solidFill>
                <a:srgbClr val="0C4A82"/>
              </a:solidFill>
              <a:latin typeface="+mn-lt"/>
              <a:cs typeface="+mn-cs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251520" y="1268760"/>
          <a:ext cx="792088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 spd="slow" advTm="9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7" descr="разобранный кубик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913" y="4508500"/>
            <a:ext cx="68262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Рисунок 8" descr="собранный наполовину кубик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913" y="5229225"/>
            <a:ext cx="682625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Рисунок 9" descr="кубик СМАО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6913" y="6021388"/>
            <a:ext cx="6858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Рисунок 7" descr="SMAO_new_logo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260350"/>
            <a:ext cx="1800225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79512" y="1484784"/>
            <a:ext cx="77768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500" dirty="0" smtClean="0">
              <a:solidFill>
                <a:srgbClr val="0C4A82"/>
              </a:solidFill>
              <a:latin typeface="+mn-lt"/>
              <a:cs typeface="+mn-cs"/>
            </a:endParaRPr>
          </a:p>
          <a:p>
            <a:pPr algn="just"/>
            <a:endParaRPr lang="ru-RU" sz="1500" dirty="0">
              <a:solidFill>
                <a:srgbClr val="0C4A82"/>
              </a:solidFill>
              <a:latin typeface="+mn-lt"/>
              <a:cs typeface="+mn-cs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251520" y="1268760"/>
          <a:ext cx="7920880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971600" y="2060848"/>
            <a:ext cx="7488832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buFont typeface="Wingdings" pitchFamily="2" charset="2"/>
              <a:buChar char="ü"/>
            </a:pPr>
            <a:r>
              <a:rPr lang="ru-RU" sz="1400" dirty="0">
                <a:solidFill>
                  <a:srgbClr val="0C4A82"/>
                </a:solidFill>
                <a:latin typeface="Cambria" pitchFamily="18" charset="0"/>
              </a:rPr>
              <a:t>фамилия, имя, отчество (последнее – при наличии);</a:t>
            </a:r>
          </a:p>
          <a:p>
            <a:pPr algn="just">
              <a:spcBef>
                <a:spcPts val="300"/>
              </a:spcBef>
              <a:buFont typeface="Wingdings" pitchFamily="2" charset="2"/>
              <a:buChar char="ü"/>
            </a:pPr>
            <a:r>
              <a:rPr lang="ru-RU" sz="1400" dirty="0">
                <a:solidFill>
                  <a:srgbClr val="0C4A82"/>
                </a:solidFill>
                <a:latin typeface="Cambria" pitchFamily="18" charset="0"/>
              </a:rPr>
              <a:t>число, месяц, год и место рождения</a:t>
            </a:r>
            <a:r>
              <a:rPr lang="ru-RU" sz="1400" dirty="0" smtClean="0">
                <a:solidFill>
                  <a:srgbClr val="0C4A82"/>
                </a:solidFill>
                <a:latin typeface="Cambria" pitchFamily="18" charset="0"/>
              </a:rPr>
              <a:t>;</a:t>
            </a:r>
          </a:p>
          <a:p>
            <a:pPr algn="just">
              <a:spcBef>
                <a:spcPts val="300"/>
              </a:spcBef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C4A82"/>
                </a:solidFill>
                <a:latin typeface="Cambria" pitchFamily="18" charset="0"/>
              </a:rPr>
              <a:t>адрес места жительства;</a:t>
            </a:r>
            <a:endParaRPr lang="ru-RU" sz="1400" dirty="0">
              <a:solidFill>
                <a:srgbClr val="0C4A82"/>
              </a:solidFill>
              <a:latin typeface="Cambria" pitchFamily="18" charset="0"/>
            </a:endParaRPr>
          </a:p>
          <a:p>
            <a:pPr algn="just">
              <a:spcBef>
                <a:spcPts val="300"/>
              </a:spcBef>
              <a:buFont typeface="Wingdings" pitchFamily="2" charset="2"/>
              <a:buChar char="ü"/>
            </a:pPr>
            <a:r>
              <a:rPr lang="ru-RU" sz="1400" dirty="0">
                <a:solidFill>
                  <a:srgbClr val="0C4A82"/>
                </a:solidFill>
                <a:latin typeface="Cambria" pitchFamily="18" charset="0"/>
              </a:rPr>
              <a:t>направление оценочной деятельности, по которому претендент будет сдавать </a:t>
            </a:r>
            <a:r>
              <a:rPr lang="ru-RU" sz="1400" dirty="0" smtClean="0">
                <a:solidFill>
                  <a:srgbClr val="0C4A82"/>
                </a:solidFill>
                <a:latin typeface="Cambria" pitchFamily="18" charset="0"/>
              </a:rPr>
              <a:t>КЭ;</a:t>
            </a:r>
            <a:endParaRPr lang="ru-RU" sz="1400" dirty="0">
              <a:solidFill>
                <a:srgbClr val="0C4A82"/>
              </a:solidFill>
              <a:latin typeface="Cambria" pitchFamily="18" charset="0"/>
            </a:endParaRPr>
          </a:p>
          <a:p>
            <a:pPr algn="just">
              <a:spcBef>
                <a:spcPts val="300"/>
              </a:spcBef>
              <a:buFont typeface="Wingdings" pitchFamily="2" charset="2"/>
              <a:buChar char="ü"/>
            </a:pPr>
            <a:r>
              <a:rPr lang="ru-RU" sz="1400" dirty="0">
                <a:solidFill>
                  <a:srgbClr val="0C4A82"/>
                </a:solidFill>
                <a:latin typeface="Cambria" pitchFamily="18" charset="0"/>
              </a:rPr>
              <a:t>сведения о наличии высшего образования и (или) профессиональной переподготовки в области оценочной деятельности (</a:t>
            </a:r>
            <a:r>
              <a:rPr lang="ru-RU" sz="1400" i="1" u="sng" dirty="0">
                <a:solidFill>
                  <a:srgbClr val="0C4A82"/>
                </a:solidFill>
                <a:latin typeface="Cambria" pitchFamily="18" charset="0"/>
              </a:rPr>
              <a:t>наименование учебного заведения, номер диплома, дата выдачи, специальность и (или) специализация, и (или) направление по диплому</a:t>
            </a:r>
            <a:r>
              <a:rPr lang="ru-RU" sz="1400" dirty="0">
                <a:solidFill>
                  <a:srgbClr val="0C4A82"/>
                </a:solidFill>
                <a:latin typeface="Cambria" pitchFamily="18" charset="0"/>
              </a:rPr>
              <a:t>);</a:t>
            </a:r>
          </a:p>
          <a:p>
            <a:pPr algn="just">
              <a:spcBef>
                <a:spcPts val="300"/>
              </a:spcBef>
              <a:buFont typeface="Wingdings" pitchFamily="2" charset="2"/>
              <a:buChar char="ü"/>
            </a:pPr>
            <a:r>
              <a:rPr lang="ru-RU" sz="1400" b="1" dirty="0" smtClean="0">
                <a:solidFill>
                  <a:srgbClr val="0C4A82"/>
                </a:solidFill>
                <a:latin typeface="Cambria" pitchFamily="18" charset="0"/>
              </a:rPr>
              <a:t>адрес электронной почты</a:t>
            </a:r>
            <a:r>
              <a:rPr lang="ru-RU" sz="1400" dirty="0" smtClean="0">
                <a:solidFill>
                  <a:srgbClr val="0C4A82"/>
                </a:solidFill>
                <a:latin typeface="Cambria" pitchFamily="18" charset="0"/>
              </a:rPr>
              <a:t>, </a:t>
            </a:r>
            <a:r>
              <a:rPr lang="ru-RU" sz="1400" dirty="0">
                <a:solidFill>
                  <a:srgbClr val="0C4A82"/>
                </a:solidFill>
                <a:latin typeface="Cambria" pitchFamily="18" charset="0"/>
              </a:rPr>
              <a:t>контактный телефон;</a:t>
            </a:r>
          </a:p>
          <a:p>
            <a:pPr algn="just">
              <a:spcBef>
                <a:spcPts val="300"/>
              </a:spcBef>
              <a:buFont typeface="Wingdings" pitchFamily="2" charset="2"/>
              <a:buChar char="ü"/>
            </a:pPr>
            <a:r>
              <a:rPr lang="ru-RU" sz="1400" dirty="0">
                <a:solidFill>
                  <a:srgbClr val="0C4A82"/>
                </a:solidFill>
                <a:latin typeface="Cambria" pitchFamily="18" charset="0"/>
              </a:rPr>
              <a:t>номер ранее выданного </a:t>
            </a:r>
            <a:r>
              <a:rPr lang="ru-RU" sz="1400" dirty="0" smtClean="0">
                <a:solidFill>
                  <a:srgbClr val="0C4A82"/>
                </a:solidFill>
                <a:latin typeface="Cambria" pitchFamily="18" charset="0"/>
              </a:rPr>
              <a:t>КА, </a:t>
            </a:r>
            <a:r>
              <a:rPr lang="ru-RU" sz="1400" dirty="0">
                <a:solidFill>
                  <a:srgbClr val="0C4A82"/>
                </a:solidFill>
                <a:latin typeface="Cambria" pitchFamily="18" charset="0"/>
              </a:rPr>
              <a:t>дата и номер протокола результатов </a:t>
            </a:r>
            <a:r>
              <a:rPr lang="ru-RU" sz="1400" dirty="0" smtClean="0">
                <a:solidFill>
                  <a:srgbClr val="0C4A82"/>
                </a:solidFill>
                <a:latin typeface="Cambria" pitchFamily="18" charset="0"/>
              </a:rPr>
              <a:t>КЭ, </a:t>
            </a:r>
            <a:r>
              <a:rPr lang="ru-RU" sz="1400" dirty="0">
                <a:solidFill>
                  <a:srgbClr val="0C4A82"/>
                </a:solidFill>
                <a:latin typeface="Cambria" pitchFamily="18" charset="0"/>
              </a:rPr>
              <a:t>на основании которого выдан </a:t>
            </a:r>
            <a:r>
              <a:rPr lang="ru-RU" sz="1400" dirty="0" smtClean="0">
                <a:solidFill>
                  <a:srgbClr val="0C4A82"/>
                </a:solidFill>
                <a:latin typeface="Cambria" pitchFamily="18" charset="0"/>
              </a:rPr>
              <a:t>КА </a:t>
            </a:r>
            <a:r>
              <a:rPr lang="ru-RU" sz="1400" dirty="0">
                <a:solidFill>
                  <a:srgbClr val="0C4A82"/>
                </a:solidFill>
                <a:latin typeface="Cambria" pitchFamily="18" charset="0"/>
              </a:rPr>
              <a:t>(в случае, если ранее претенденту выдавался </a:t>
            </a:r>
            <a:r>
              <a:rPr lang="ru-RU" sz="1400" dirty="0" smtClean="0">
                <a:solidFill>
                  <a:srgbClr val="0C4A82"/>
                </a:solidFill>
                <a:latin typeface="Cambria" pitchFamily="18" charset="0"/>
              </a:rPr>
              <a:t>КА).</a:t>
            </a:r>
            <a:endParaRPr lang="ru-RU" sz="1400" dirty="0">
              <a:solidFill>
                <a:srgbClr val="0C4A82"/>
              </a:solidFill>
              <a:latin typeface="Cambr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4509120"/>
            <a:ext cx="792088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</a:rPr>
              <a:t>!!!</a:t>
            </a:r>
            <a:r>
              <a:rPr lang="ru-RU" sz="1400" dirty="0" smtClean="0">
                <a:solidFill>
                  <a:srgbClr val="0C4A82"/>
                </a:solidFill>
                <a:latin typeface="Cambria" pitchFamily="18" charset="0"/>
              </a:rPr>
              <a:t> Если несколько КЭ -  </a:t>
            </a:r>
            <a:r>
              <a:rPr lang="ru-RU" sz="1400" b="1" dirty="0">
                <a:solidFill>
                  <a:srgbClr val="0C4A82"/>
                </a:solidFill>
                <a:latin typeface="Cambria" pitchFamily="18" charset="0"/>
              </a:rPr>
              <a:t>анкета </a:t>
            </a:r>
            <a:r>
              <a:rPr lang="ru-RU" sz="1400" b="1" dirty="0" smtClean="0">
                <a:solidFill>
                  <a:srgbClr val="0C4A82"/>
                </a:solidFill>
                <a:latin typeface="Cambria" pitchFamily="18" charset="0"/>
              </a:rPr>
              <a:t>по </a:t>
            </a:r>
            <a:r>
              <a:rPr lang="ru-RU" sz="1400" b="1" dirty="0">
                <a:solidFill>
                  <a:srgbClr val="0C4A82"/>
                </a:solidFill>
                <a:latin typeface="Cambria" pitchFamily="18" charset="0"/>
              </a:rPr>
              <a:t>каждому направлению оценочной </a:t>
            </a:r>
            <a:r>
              <a:rPr lang="ru-RU" sz="1400" b="1" dirty="0" smtClean="0">
                <a:solidFill>
                  <a:srgbClr val="0C4A82"/>
                </a:solidFill>
                <a:latin typeface="Cambria" pitchFamily="18" charset="0"/>
              </a:rPr>
              <a:t>деятельности</a:t>
            </a:r>
            <a:endParaRPr lang="ru-RU" sz="1400" dirty="0">
              <a:solidFill>
                <a:srgbClr val="0C4A82"/>
              </a:solidFill>
              <a:latin typeface="Cambria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ru-RU" sz="1400" b="1" i="1" u="sng" dirty="0" smtClean="0">
                <a:solidFill>
                  <a:srgbClr val="0C4A82"/>
                </a:solidFill>
                <a:latin typeface="Cambria" pitchFamily="18" charset="0"/>
              </a:rPr>
              <a:t>Приложения к анкете</a:t>
            </a:r>
            <a:r>
              <a:rPr lang="ru-RU" sz="1400" dirty="0" smtClean="0">
                <a:solidFill>
                  <a:srgbClr val="0C4A82"/>
                </a:solidFill>
                <a:latin typeface="Cambria" pitchFamily="18" charset="0"/>
              </a:rPr>
              <a:t>:</a:t>
            </a:r>
          </a:p>
          <a:p>
            <a:pPr marL="266700" indent="-266700" algn="just">
              <a:spcBef>
                <a:spcPts val="0"/>
              </a:spcBef>
              <a:buFont typeface="Wingdings" pitchFamily="2" charset="2"/>
              <a:buChar char="§"/>
            </a:pPr>
            <a:r>
              <a:rPr lang="ru-RU" sz="1400" dirty="0">
                <a:solidFill>
                  <a:srgbClr val="0C4A82"/>
                </a:solidFill>
                <a:latin typeface="Cambria" pitchFamily="18" charset="0"/>
              </a:rPr>
              <a:t> </a:t>
            </a:r>
            <a:r>
              <a:rPr lang="ru-RU" sz="1400" dirty="0" smtClean="0">
                <a:solidFill>
                  <a:srgbClr val="0C4A82"/>
                </a:solidFill>
                <a:latin typeface="Cambria" pitchFamily="18" charset="0"/>
              </a:rPr>
              <a:t>копии </a:t>
            </a:r>
            <a:r>
              <a:rPr lang="ru-RU" sz="1400" dirty="0" smtClean="0">
                <a:solidFill>
                  <a:srgbClr val="0C4A82"/>
                </a:solidFill>
                <a:latin typeface="Cambria" pitchFamily="18" charset="0"/>
              </a:rPr>
              <a:t>документов, подтверждающие наличие высшего образования и (или) </a:t>
            </a:r>
            <a:r>
              <a:rPr lang="ru-RU" sz="1400" dirty="0" smtClean="0">
                <a:solidFill>
                  <a:srgbClr val="0C4A82"/>
                </a:solidFill>
                <a:latin typeface="Cambria" pitchFamily="18" charset="0"/>
              </a:rPr>
              <a:t>профессиональной</a:t>
            </a:r>
            <a:r>
              <a:rPr lang="ru-RU" sz="1400" dirty="0" smtClean="0">
                <a:solidFill>
                  <a:srgbClr val="0C4A82"/>
                </a:solidFill>
                <a:latin typeface="Cambria" pitchFamily="18" charset="0"/>
              </a:rPr>
              <a:t> переподготовки в области оценочной деятельности, </a:t>
            </a:r>
            <a:endParaRPr lang="ru-RU" sz="1400" dirty="0" smtClean="0">
              <a:solidFill>
                <a:srgbClr val="0C4A82"/>
              </a:solidFill>
              <a:latin typeface="Cambria" pitchFamily="18" charset="0"/>
            </a:endParaRPr>
          </a:p>
          <a:p>
            <a:pPr marL="266700" indent="-266700" algn="just">
              <a:spcBef>
                <a:spcPts val="0"/>
              </a:spcBef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0C4A82"/>
                </a:solidFill>
                <a:latin typeface="Cambria" pitchFamily="18" charset="0"/>
              </a:rPr>
              <a:t>копия </a:t>
            </a:r>
            <a:r>
              <a:rPr lang="ru-RU" sz="1400" dirty="0">
                <a:solidFill>
                  <a:srgbClr val="0C4A82"/>
                </a:solidFill>
                <a:latin typeface="Cambria" pitchFamily="18" charset="0"/>
              </a:rPr>
              <a:t>платежного документа, подтверждающего внесение платы за прием </a:t>
            </a:r>
            <a:r>
              <a:rPr lang="ru-RU" sz="1400" dirty="0" smtClean="0">
                <a:solidFill>
                  <a:srgbClr val="0C4A82"/>
                </a:solidFill>
                <a:latin typeface="Cambria" pitchFamily="18" charset="0"/>
              </a:rPr>
              <a:t>КЭ</a:t>
            </a:r>
            <a:r>
              <a:rPr lang="ru-RU" sz="1400" dirty="0" smtClean="0">
                <a:solidFill>
                  <a:srgbClr val="0C4A82"/>
                </a:solidFill>
                <a:latin typeface="Cambria" pitchFamily="18" charset="0"/>
              </a:rPr>
              <a:t>.</a:t>
            </a:r>
            <a:endParaRPr lang="ru-RU" sz="1400" dirty="0" smtClean="0">
              <a:solidFill>
                <a:srgbClr val="0C4A82"/>
              </a:solidFill>
              <a:latin typeface="Cambria" pitchFamily="18" charset="0"/>
            </a:endParaRPr>
          </a:p>
        </p:txBody>
      </p:sp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3851920" y="260350"/>
            <a:ext cx="50405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0C4A82"/>
                </a:solidFill>
                <a:latin typeface="Cambria" pitchFamily="18" charset="0"/>
              </a:rPr>
              <a:t>Правила проведения и сдачи КЭ</a:t>
            </a:r>
          </a:p>
          <a:p>
            <a:pPr algn="r"/>
            <a:r>
              <a:rPr lang="ru-RU" b="1" dirty="0" smtClean="0">
                <a:solidFill>
                  <a:srgbClr val="0C4A82"/>
                </a:solidFill>
                <a:latin typeface="Cambria" pitchFamily="18" charset="0"/>
              </a:rPr>
              <a:t>Анкета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79512" y="5877272"/>
            <a:ext cx="4429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sz="1400" b="1" i="1" u="sng" dirty="0" smtClean="0">
                <a:solidFill>
                  <a:srgbClr val="0C4A82"/>
                </a:solidFill>
                <a:latin typeface="Cambria" pitchFamily="18" charset="0"/>
              </a:rPr>
              <a:t>Предельный </a:t>
            </a:r>
            <a:r>
              <a:rPr lang="ru-RU" sz="1400" b="1" i="1" u="sng" dirty="0" smtClean="0">
                <a:solidFill>
                  <a:srgbClr val="0C4A82"/>
                </a:solidFill>
                <a:latin typeface="Cambria" pitchFamily="18" charset="0"/>
              </a:rPr>
              <a:t>размер платы за прием КЭ </a:t>
            </a:r>
            <a:r>
              <a:rPr lang="ru-RU" sz="1400" dirty="0" smtClean="0">
                <a:solidFill>
                  <a:srgbClr val="0C4A82"/>
                </a:solidFill>
                <a:latin typeface="Cambria" pitchFamily="18" charset="0"/>
              </a:rPr>
              <a:t>не более: </a:t>
            </a:r>
          </a:p>
          <a:p>
            <a:pPr marL="542925" algn="just">
              <a:spcBef>
                <a:spcPts val="0"/>
              </a:spcBef>
            </a:pPr>
            <a:r>
              <a:rPr lang="ru-RU" sz="1400" b="1" dirty="0" smtClean="0">
                <a:solidFill>
                  <a:srgbClr val="0C4A82"/>
                </a:solidFill>
                <a:latin typeface="Cambria" pitchFamily="18" charset="0"/>
              </a:rPr>
              <a:t>6 000 руб. </a:t>
            </a:r>
            <a:r>
              <a:rPr lang="ru-RU" sz="1400" dirty="0" smtClean="0">
                <a:solidFill>
                  <a:srgbClr val="0C4A82"/>
                </a:solidFill>
                <a:latin typeface="Cambria" pitchFamily="18" charset="0"/>
              </a:rPr>
              <a:t>при первой сдаче  </a:t>
            </a:r>
            <a:r>
              <a:rPr lang="ru-RU" sz="1400" dirty="0">
                <a:solidFill>
                  <a:srgbClr val="0C4A82"/>
                </a:solidFill>
                <a:latin typeface="Cambria" pitchFamily="18" charset="0"/>
              </a:rPr>
              <a:t>	</a:t>
            </a:r>
            <a:endParaRPr lang="ru-RU" sz="1400" dirty="0" smtClean="0">
              <a:solidFill>
                <a:srgbClr val="0C4A82"/>
              </a:solidFill>
              <a:latin typeface="Cambria" pitchFamily="18" charset="0"/>
            </a:endParaRPr>
          </a:p>
          <a:p>
            <a:pPr marL="542925" algn="just">
              <a:spcBef>
                <a:spcPts val="0"/>
              </a:spcBef>
            </a:pPr>
            <a:r>
              <a:rPr lang="ru-RU" sz="1400" dirty="0" smtClean="0">
                <a:solidFill>
                  <a:srgbClr val="0C4A82"/>
                </a:solidFill>
                <a:latin typeface="Cambria" pitchFamily="18" charset="0"/>
              </a:rPr>
              <a:t> </a:t>
            </a:r>
            <a:r>
              <a:rPr lang="ru-RU" sz="1400" b="1" dirty="0" smtClean="0">
                <a:solidFill>
                  <a:srgbClr val="0C4A82"/>
                </a:solidFill>
                <a:latin typeface="Cambria" pitchFamily="18" charset="0"/>
              </a:rPr>
              <a:t>3 000 руб. </a:t>
            </a:r>
            <a:r>
              <a:rPr lang="ru-RU" sz="1400" dirty="0" smtClean="0">
                <a:solidFill>
                  <a:srgbClr val="0C4A82"/>
                </a:solidFill>
                <a:latin typeface="Cambria" pitchFamily="18" charset="0"/>
              </a:rPr>
              <a:t>при повторной.</a:t>
            </a:r>
            <a:endParaRPr lang="ru-RU" sz="1400" dirty="0">
              <a:solidFill>
                <a:srgbClr val="0C4A82"/>
              </a:solidFill>
              <a:latin typeface="Cambr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967536" y="5877272"/>
            <a:ext cx="38529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sz="1400" b="1" i="1" u="sng" dirty="0" smtClean="0">
                <a:solidFill>
                  <a:srgbClr val="0C4A82"/>
                </a:solidFill>
                <a:latin typeface="Cambria" pitchFamily="18" charset="0"/>
              </a:rPr>
              <a:t>Размер </a:t>
            </a:r>
            <a:r>
              <a:rPr lang="ru-RU" sz="1400" b="1" i="1" u="sng" dirty="0" smtClean="0">
                <a:solidFill>
                  <a:srgbClr val="0C4A82"/>
                </a:solidFill>
                <a:latin typeface="Cambria" pitchFamily="18" charset="0"/>
              </a:rPr>
              <a:t>платы за прием КЭ </a:t>
            </a:r>
            <a:r>
              <a:rPr lang="ru-RU" sz="1400" dirty="0" smtClean="0">
                <a:solidFill>
                  <a:srgbClr val="0C4A82"/>
                </a:solidFill>
                <a:latin typeface="Cambria" pitchFamily="18" charset="0"/>
              </a:rPr>
              <a:t>: </a:t>
            </a:r>
            <a:endParaRPr lang="ru-RU" sz="1400" dirty="0" smtClean="0">
              <a:solidFill>
                <a:srgbClr val="0C4A82"/>
              </a:solidFill>
              <a:latin typeface="Cambria" pitchFamily="18" charset="0"/>
            </a:endParaRPr>
          </a:p>
          <a:p>
            <a:pPr marL="542925" algn="just">
              <a:spcBef>
                <a:spcPts val="0"/>
              </a:spcBef>
            </a:pPr>
            <a:r>
              <a:rPr lang="ru-RU" sz="1400" b="1" dirty="0" smtClean="0">
                <a:solidFill>
                  <a:srgbClr val="0C4A82"/>
                </a:solidFill>
                <a:latin typeface="Cambria" pitchFamily="18" charset="0"/>
              </a:rPr>
              <a:t>5 900 </a:t>
            </a:r>
            <a:r>
              <a:rPr lang="ru-RU" sz="1400" b="1" dirty="0" smtClean="0">
                <a:solidFill>
                  <a:srgbClr val="0C4A82"/>
                </a:solidFill>
                <a:latin typeface="Cambria" pitchFamily="18" charset="0"/>
              </a:rPr>
              <a:t>руб. </a:t>
            </a:r>
            <a:r>
              <a:rPr lang="ru-RU" sz="1400" dirty="0" smtClean="0">
                <a:solidFill>
                  <a:srgbClr val="0C4A82"/>
                </a:solidFill>
                <a:latin typeface="Cambria" pitchFamily="18" charset="0"/>
              </a:rPr>
              <a:t>при первой сдаче  </a:t>
            </a:r>
            <a:r>
              <a:rPr lang="ru-RU" sz="1400" dirty="0">
                <a:solidFill>
                  <a:srgbClr val="0C4A82"/>
                </a:solidFill>
                <a:latin typeface="Cambria" pitchFamily="18" charset="0"/>
              </a:rPr>
              <a:t>	</a:t>
            </a:r>
            <a:endParaRPr lang="ru-RU" sz="1400" dirty="0" smtClean="0">
              <a:solidFill>
                <a:srgbClr val="0C4A82"/>
              </a:solidFill>
              <a:latin typeface="Cambria" pitchFamily="18" charset="0"/>
            </a:endParaRPr>
          </a:p>
          <a:p>
            <a:pPr marL="542925" algn="just">
              <a:spcBef>
                <a:spcPts val="0"/>
              </a:spcBef>
            </a:pPr>
            <a:r>
              <a:rPr lang="ru-RU" sz="1400" dirty="0" smtClean="0">
                <a:solidFill>
                  <a:srgbClr val="0C4A82"/>
                </a:solidFill>
                <a:latin typeface="Cambria" pitchFamily="18" charset="0"/>
              </a:rPr>
              <a:t> </a:t>
            </a:r>
            <a:r>
              <a:rPr lang="ru-RU" sz="1400" b="1" dirty="0" smtClean="0">
                <a:solidFill>
                  <a:srgbClr val="0C4A82"/>
                </a:solidFill>
                <a:latin typeface="Cambria" pitchFamily="18" charset="0"/>
              </a:rPr>
              <a:t>2 900 </a:t>
            </a:r>
            <a:r>
              <a:rPr lang="ru-RU" sz="1400" b="1" dirty="0" smtClean="0">
                <a:solidFill>
                  <a:srgbClr val="0C4A82"/>
                </a:solidFill>
                <a:latin typeface="Cambria" pitchFamily="18" charset="0"/>
              </a:rPr>
              <a:t>руб. </a:t>
            </a:r>
            <a:r>
              <a:rPr lang="ru-RU" sz="1400" dirty="0" smtClean="0">
                <a:solidFill>
                  <a:srgbClr val="0C4A82"/>
                </a:solidFill>
                <a:latin typeface="Cambria" pitchFamily="18" charset="0"/>
              </a:rPr>
              <a:t>при повторной.</a:t>
            </a:r>
            <a:endParaRPr lang="ru-RU" sz="1400" dirty="0">
              <a:solidFill>
                <a:srgbClr val="0C4A82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 spd="slow" advTm="9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Рисунок 7" descr="SMAO_new_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60350"/>
            <a:ext cx="1800225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79512" y="1484784"/>
            <a:ext cx="77768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500" dirty="0" smtClean="0">
              <a:solidFill>
                <a:srgbClr val="0C4A82"/>
              </a:solidFill>
              <a:latin typeface="+mn-lt"/>
              <a:cs typeface="+mn-cs"/>
            </a:endParaRPr>
          </a:p>
          <a:p>
            <a:pPr algn="just"/>
            <a:endParaRPr lang="ru-RU" sz="1500" dirty="0">
              <a:solidFill>
                <a:srgbClr val="0C4A82"/>
              </a:solidFill>
              <a:latin typeface="+mn-lt"/>
              <a:cs typeface="+mn-cs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251520" y="1268760"/>
          <a:ext cx="7920880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611560" y="2276872"/>
            <a:ext cx="78488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  <a:cs typeface="+mn-cs"/>
              </a:rPr>
              <a:t>На </a:t>
            </a: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  <a:cs typeface="+mn-cs"/>
              </a:rPr>
              <a:t>сайте ФБУ «Федеральный ресурсный центр по организации подготовки управленческих кадров»:</a:t>
            </a: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9" cstate="print"/>
          <a:srcRect l="4798" t="41158" r="6158" b="27585"/>
          <a:stretch>
            <a:fillRect/>
          </a:stretch>
        </p:blipFill>
        <p:spPr bwMode="auto">
          <a:xfrm>
            <a:off x="539552" y="2773377"/>
            <a:ext cx="8424936" cy="3006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7" descr="разобранный кубик.gif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76256" y="6035248"/>
            <a:ext cx="68262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8" descr="собранный наполовину кубик.gif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96336" y="6021288"/>
            <a:ext cx="682625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9" descr="кубик СМАО.gif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316913" y="6021388"/>
            <a:ext cx="6858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467544" y="5725705"/>
            <a:ext cx="69847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u="sng" dirty="0" smtClean="0">
                <a:latin typeface="Cambria" pitchFamily="18" charset="0"/>
                <a:hlinkClick r:id="rId13"/>
              </a:rPr>
              <a:t>Перейти к заполнению регистрационной анкеты претендента.</a:t>
            </a:r>
            <a:endParaRPr lang="ru-RU" sz="1500" u="sng" dirty="0" smtClean="0">
              <a:latin typeface="Cambria" pitchFamily="18" charset="0"/>
            </a:endParaRPr>
          </a:p>
          <a:p>
            <a:endParaRPr lang="ru-RU" sz="1500" u="sng" dirty="0" smtClean="0">
              <a:latin typeface="Cambria" pitchFamily="18" charset="0"/>
            </a:endParaRPr>
          </a:p>
          <a:p>
            <a:r>
              <a:rPr lang="en-US" sz="1500" dirty="0" smtClean="0">
                <a:latin typeface="Cambria" pitchFamily="18" charset="0"/>
                <a:hlinkClick r:id="rId14"/>
              </a:rPr>
              <a:t>http://en.pprog.ru/examination/</a:t>
            </a:r>
            <a:endParaRPr lang="ru-RU" sz="1500" dirty="0" smtClean="0">
              <a:latin typeface="Cambria" pitchFamily="18" charset="0"/>
            </a:endParaRPr>
          </a:p>
          <a:p>
            <a:r>
              <a:rPr lang="en-US" sz="1500" dirty="0" smtClean="0">
                <a:latin typeface="Cambria" pitchFamily="18" charset="0"/>
                <a:hlinkClick r:id="rId15"/>
              </a:rPr>
              <a:t>http://www.pprog.ru/news/46/3238/</a:t>
            </a:r>
            <a:endParaRPr lang="ru-RU" sz="1500" dirty="0" smtClean="0">
              <a:latin typeface="Cambria" pitchFamily="18" charset="0"/>
            </a:endParaRPr>
          </a:p>
        </p:txBody>
      </p:sp>
      <p:sp>
        <p:nvSpPr>
          <p:cNvPr id="23" name="TextBox 7"/>
          <p:cNvSpPr txBox="1">
            <a:spLocks noChangeArrowheads="1"/>
          </p:cNvSpPr>
          <p:nvPr/>
        </p:nvSpPr>
        <p:spPr bwMode="auto">
          <a:xfrm>
            <a:off x="3851920" y="260350"/>
            <a:ext cx="50405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0C4A82"/>
                </a:solidFill>
                <a:latin typeface="Cambria" pitchFamily="18" charset="0"/>
              </a:rPr>
              <a:t>Правила проведения и сдачи КЭ</a:t>
            </a:r>
          </a:p>
          <a:p>
            <a:pPr algn="r"/>
            <a:r>
              <a:rPr lang="ru-RU" b="1" dirty="0" smtClean="0">
                <a:solidFill>
                  <a:srgbClr val="0C4A82"/>
                </a:solidFill>
                <a:latin typeface="Cambria" pitchFamily="18" charset="0"/>
              </a:rPr>
              <a:t>Анкета</a:t>
            </a:r>
            <a:endParaRPr lang="ru-RU" dirty="0"/>
          </a:p>
        </p:txBody>
      </p:sp>
    </p:spTree>
  </p:cSld>
  <p:clrMapOvr>
    <a:masterClrMapping/>
  </p:clrMapOvr>
  <p:transition spd="slow" advTm="9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7" descr="разобранный кубик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913" y="4508500"/>
            <a:ext cx="68262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Рисунок 8" descr="собранный наполовину кубик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913" y="5229225"/>
            <a:ext cx="682625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Рисунок 9" descr="кубик СМАО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6913" y="6021388"/>
            <a:ext cx="6858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Рисунок 7" descr="SMAO_new_logo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260350"/>
            <a:ext cx="1800225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79512" y="1484784"/>
            <a:ext cx="77768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500" dirty="0" smtClean="0">
              <a:solidFill>
                <a:srgbClr val="0C4A82"/>
              </a:solidFill>
              <a:latin typeface="+mn-lt"/>
              <a:cs typeface="+mn-cs"/>
            </a:endParaRPr>
          </a:p>
          <a:p>
            <a:pPr algn="just"/>
            <a:endParaRPr lang="ru-RU" sz="1500" dirty="0">
              <a:solidFill>
                <a:srgbClr val="0C4A82"/>
              </a:solidFill>
              <a:latin typeface="+mn-lt"/>
              <a:cs typeface="+mn-cs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251520" y="1268760"/>
          <a:ext cx="7920880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971600" y="2090172"/>
            <a:ext cx="79928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ru-RU" sz="1500" b="1" i="1" u="sng" dirty="0" smtClean="0">
                <a:solidFill>
                  <a:srgbClr val="0C4A82"/>
                </a:solidFill>
                <a:latin typeface="Cambria" pitchFamily="18" charset="0"/>
              </a:rPr>
              <a:t>Основания отказа в регистрации:</a:t>
            </a:r>
            <a:endParaRPr lang="ru-RU" sz="1500" dirty="0" smtClean="0">
              <a:solidFill>
                <a:srgbClr val="0C4A82"/>
              </a:solidFill>
              <a:latin typeface="Cambria" pitchFamily="18" charset="0"/>
            </a:endParaRPr>
          </a:p>
          <a:p>
            <a:pPr>
              <a:spcBef>
                <a:spcPts val="300"/>
              </a:spcBef>
              <a:buFont typeface="Wingdings" pitchFamily="2" charset="2"/>
              <a:buChar char="ü"/>
            </a:pP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несоответствие претендента требованиям (отсутствие ВО </a:t>
            </a:r>
            <a:r>
              <a:rPr lang="ru-RU" sz="1500" dirty="0">
                <a:solidFill>
                  <a:srgbClr val="0C4A82"/>
                </a:solidFill>
                <a:latin typeface="Cambria" pitchFamily="18" charset="0"/>
              </a:rPr>
              <a:t>и(или) ПП в области </a:t>
            </a: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ОД);</a:t>
            </a:r>
            <a:endParaRPr lang="ru-RU" sz="1500" dirty="0">
              <a:solidFill>
                <a:srgbClr val="0C4A82"/>
              </a:solidFill>
              <a:latin typeface="Cambria" pitchFamily="18" charset="0"/>
            </a:endParaRPr>
          </a:p>
          <a:p>
            <a:pPr algn="just">
              <a:spcBef>
                <a:spcPts val="300"/>
              </a:spcBef>
              <a:buFont typeface="Wingdings" pitchFamily="2" charset="2"/>
              <a:buChar char="ü"/>
            </a:pP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несоответствие реквизитов получателя платежа, указанных в копии платежного документа, банковским реквизитам для внесения платы за прием КЭ, размещенным на официальном сайте в сети «Интернет».</a:t>
            </a:r>
            <a:endParaRPr lang="ru-RU" sz="1500" dirty="0">
              <a:solidFill>
                <a:srgbClr val="0C4A82"/>
              </a:solidFill>
              <a:latin typeface="Cambr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99592" y="4296722"/>
            <a:ext cx="7272808" cy="2131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i="1" u="sng" dirty="0">
                <a:solidFill>
                  <a:srgbClr val="0C4A82"/>
                </a:solidFill>
                <a:latin typeface="Cambria" pitchFamily="18" charset="0"/>
              </a:rPr>
              <a:t>В случае неполучения </a:t>
            </a:r>
            <a:r>
              <a:rPr lang="ru-RU" sz="1500" b="1" i="1" u="sng" dirty="0" smtClean="0">
                <a:solidFill>
                  <a:srgbClr val="0C4A82"/>
                </a:solidFill>
                <a:latin typeface="Cambria" pitchFamily="18" charset="0"/>
              </a:rPr>
              <a:t>уведомления </a:t>
            </a:r>
            <a:r>
              <a:rPr lang="ru-RU" sz="1500" b="1" i="1" u="sng" dirty="0">
                <a:solidFill>
                  <a:srgbClr val="0C4A82"/>
                </a:solidFill>
                <a:latin typeface="Cambria" pitchFamily="18" charset="0"/>
              </a:rPr>
              <a:t>в </a:t>
            </a:r>
            <a:r>
              <a:rPr lang="ru-RU" sz="1500" b="1" i="1" u="sng" dirty="0" smtClean="0">
                <a:solidFill>
                  <a:srgbClr val="0C4A82"/>
                </a:solidFill>
                <a:latin typeface="Cambria" pitchFamily="18" charset="0"/>
              </a:rPr>
              <a:t>срок</a:t>
            </a:r>
            <a:r>
              <a:rPr lang="ru-RU" sz="1500" i="1" dirty="0" smtClean="0">
                <a:solidFill>
                  <a:srgbClr val="0C4A82"/>
                </a:solidFill>
                <a:latin typeface="Cambria" pitchFamily="18" charset="0"/>
              </a:rPr>
              <a:t>, </a:t>
            </a:r>
            <a:r>
              <a:rPr lang="ru-RU" sz="1500" dirty="0">
                <a:solidFill>
                  <a:srgbClr val="0C4A82"/>
                </a:solidFill>
                <a:latin typeface="Cambria" pitchFamily="18" charset="0"/>
              </a:rPr>
              <a:t>претендент </a:t>
            </a: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вправе: </a:t>
            </a:r>
          </a:p>
          <a:p>
            <a:pPr marL="180975" indent="-180975">
              <a:spcBef>
                <a:spcPts val="300"/>
              </a:spcBef>
              <a:buFont typeface="Wingdings" pitchFamily="2" charset="2"/>
              <a:buChar char="§"/>
            </a:pP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направить </a:t>
            </a:r>
            <a:r>
              <a:rPr lang="ru-RU" sz="1500" b="1" dirty="0" smtClean="0">
                <a:solidFill>
                  <a:srgbClr val="0C4A82"/>
                </a:solidFill>
                <a:latin typeface="Cambria" pitchFamily="18" charset="0"/>
              </a:rPr>
              <a:t>запрос </a:t>
            </a:r>
            <a:r>
              <a:rPr lang="ru-RU" sz="1500" b="1" dirty="0">
                <a:solidFill>
                  <a:srgbClr val="0C4A82"/>
                </a:solidFill>
                <a:latin typeface="Cambria" pitchFamily="18" charset="0"/>
              </a:rPr>
              <a:t>по </a:t>
            </a:r>
            <a:r>
              <a:rPr lang="ru-RU" sz="1500" b="1" dirty="0" smtClean="0">
                <a:solidFill>
                  <a:srgbClr val="0C4A82"/>
                </a:solidFill>
                <a:latin typeface="Cambria" pitchFamily="18" charset="0"/>
              </a:rPr>
              <a:t>форме </a:t>
            </a:r>
            <a:r>
              <a:rPr lang="ru-RU" sz="1500" b="1" dirty="0">
                <a:solidFill>
                  <a:srgbClr val="0C4A82"/>
                </a:solidFill>
                <a:latin typeface="Cambria" pitchFamily="18" charset="0"/>
              </a:rPr>
              <a:t>обратной </a:t>
            </a:r>
            <a:r>
              <a:rPr lang="ru-RU" sz="1500" b="1" dirty="0" smtClean="0">
                <a:solidFill>
                  <a:srgbClr val="0C4A82"/>
                </a:solidFill>
                <a:latin typeface="Cambria" pitchFamily="18" charset="0"/>
              </a:rPr>
              <a:t>связи </a:t>
            </a: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(на сайте), </a:t>
            </a:r>
            <a:endParaRPr lang="ru-RU" sz="1500" dirty="0" smtClean="0">
              <a:solidFill>
                <a:srgbClr val="0C4A82"/>
              </a:solidFill>
              <a:latin typeface="Cambria" pitchFamily="18" charset="0"/>
            </a:endParaRPr>
          </a:p>
          <a:p>
            <a:pPr marL="180975" indent="-180975">
              <a:spcBef>
                <a:spcPts val="300"/>
              </a:spcBef>
              <a:buFont typeface="Wingdings" pitchFamily="2" charset="2"/>
              <a:buChar char="§"/>
            </a:pP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обратиться </a:t>
            </a:r>
            <a:r>
              <a:rPr lang="ru-RU" sz="1500" dirty="0">
                <a:solidFill>
                  <a:srgbClr val="0C4A82"/>
                </a:solidFill>
                <a:latin typeface="Cambria" pitchFamily="18" charset="0"/>
              </a:rPr>
              <a:t>за </a:t>
            </a:r>
            <a:r>
              <a:rPr lang="ru-RU" sz="1500" b="1" dirty="0">
                <a:solidFill>
                  <a:srgbClr val="0C4A82"/>
                </a:solidFill>
                <a:latin typeface="Cambria" pitchFamily="18" charset="0"/>
              </a:rPr>
              <a:t>разъяснениями по контактному телефону</a:t>
            </a:r>
            <a:r>
              <a:rPr lang="ru-RU" sz="1500" dirty="0">
                <a:solidFill>
                  <a:srgbClr val="0C4A82"/>
                </a:solidFill>
                <a:latin typeface="Cambria" pitchFamily="18" charset="0"/>
              </a:rPr>
              <a:t>, указанному на </a:t>
            </a: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сайте, </a:t>
            </a:r>
          </a:p>
          <a:p>
            <a:pPr marL="180975" indent="-180975">
              <a:spcBef>
                <a:spcPts val="300"/>
              </a:spcBef>
              <a:buFont typeface="Wingdings" pitchFamily="2" charset="2"/>
              <a:buChar char="§"/>
            </a:pPr>
            <a:r>
              <a:rPr lang="ru-RU" sz="1500" b="1" dirty="0" smtClean="0">
                <a:solidFill>
                  <a:srgbClr val="0C4A82"/>
                </a:solidFill>
                <a:latin typeface="Cambria" pitchFamily="18" charset="0"/>
              </a:rPr>
              <a:t>подать </a:t>
            </a:r>
            <a:r>
              <a:rPr lang="ru-RU" sz="1500" b="1" dirty="0">
                <a:solidFill>
                  <a:srgbClr val="0C4A82"/>
                </a:solidFill>
                <a:latin typeface="Cambria" pitchFamily="18" charset="0"/>
              </a:rPr>
              <a:t>жалобу </a:t>
            </a:r>
            <a:r>
              <a:rPr lang="ru-RU" sz="1500" dirty="0">
                <a:solidFill>
                  <a:srgbClr val="0C4A82"/>
                </a:solidFill>
                <a:latin typeface="Cambria" pitchFamily="18" charset="0"/>
              </a:rPr>
              <a:t>на нарушение порядка регистрации претендентов, в которой </a:t>
            </a: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указываются ФИО, контактный </a:t>
            </a:r>
            <a:r>
              <a:rPr lang="ru-RU" sz="1500" dirty="0">
                <a:solidFill>
                  <a:srgbClr val="0C4A82"/>
                </a:solidFill>
                <a:latin typeface="Cambria" pitchFamily="18" charset="0"/>
              </a:rPr>
              <a:t>телефон и </a:t>
            </a: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адрес </a:t>
            </a:r>
            <a:r>
              <a:rPr lang="ru-RU" sz="1500" dirty="0" err="1" smtClean="0">
                <a:solidFill>
                  <a:srgbClr val="0C4A82"/>
                </a:solidFill>
                <a:latin typeface="Cambria" pitchFamily="18" charset="0"/>
              </a:rPr>
              <a:t>эл</a:t>
            </a: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. почты </a:t>
            </a: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претендента</a:t>
            </a: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.</a:t>
            </a:r>
          </a:p>
          <a:p>
            <a:pPr marL="180975" indent="-180975">
              <a:spcBef>
                <a:spcPts val="300"/>
              </a:spcBef>
            </a:pP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Не позднее </a:t>
            </a:r>
            <a:r>
              <a:rPr lang="ru-RU" sz="1500" b="1" dirty="0" smtClean="0">
                <a:solidFill>
                  <a:srgbClr val="0C4A82"/>
                </a:solidFill>
                <a:latin typeface="Cambria" pitchFamily="18" charset="0"/>
              </a:rPr>
              <a:t>3 раб. дней </a:t>
            </a: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с даты получения - уведомление о получении (</a:t>
            </a:r>
            <a:r>
              <a:rPr lang="ru-RU" sz="1500" dirty="0" err="1" smtClean="0">
                <a:solidFill>
                  <a:srgbClr val="0C4A82"/>
                </a:solidFill>
                <a:latin typeface="Cambria" pitchFamily="18" charset="0"/>
              </a:rPr>
              <a:t>эл</a:t>
            </a: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. почта)</a:t>
            </a:r>
          </a:p>
          <a:p>
            <a:pPr marL="180975" indent="-180975">
              <a:spcBef>
                <a:spcPts val="300"/>
              </a:spcBef>
            </a:pP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Не позднее </a:t>
            </a:r>
            <a:r>
              <a:rPr lang="ru-RU" sz="1500" b="1" dirty="0" smtClean="0">
                <a:solidFill>
                  <a:srgbClr val="0C4A82"/>
                </a:solidFill>
                <a:latin typeface="Cambria" pitchFamily="18" charset="0"/>
              </a:rPr>
              <a:t>10 </a:t>
            </a:r>
            <a:r>
              <a:rPr lang="ru-RU" sz="1500" b="1" dirty="0" smtClean="0">
                <a:solidFill>
                  <a:srgbClr val="0C4A82"/>
                </a:solidFill>
                <a:latin typeface="Cambria" pitchFamily="18" charset="0"/>
              </a:rPr>
              <a:t>раб. дней </a:t>
            </a: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с даты поступления – результаты рассмотрения</a:t>
            </a:r>
            <a:endParaRPr lang="ru-RU" sz="1500" dirty="0" smtClean="0">
              <a:solidFill>
                <a:srgbClr val="0C4A82"/>
              </a:solidFill>
              <a:latin typeface="Cambria" pitchFamily="18" charset="0"/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251520" y="3501008"/>
          <a:ext cx="7920880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5" name="TextBox 7"/>
          <p:cNvSpPr txBox="1">
            <a:spLocks noChangeArrowheads="1"/>
          </p:cNvSpPr>
          <p:nvPr/>
        </p:nvSpPr>
        <p:spPr bwMode="auto">
          <a:xfrm>
            <a:off x="3851920" y="260350"/>
            <a:ext cx="50405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0C4A82"/>
                </a:solidFill>
                <a:latin typeface="Cambria" pitchFamily="18" charset="0"/>
              </a:rPr>
              <a:t>Правила проведения и сдачи КЭ</a:t>
            </a:r>
          </a:p>
          <a:p>
            <a:pPr algn="r"/>
            <a:r>
              <a:rPr lang="ru-RU" b="1" dirty="0" smtClean="0">
                <a:solidFill>
                  <a:srgbClr val="0C4A82"/>
                </a:solidFill>
                <a:latin typeface="Cambria" pitchFamily="18" charset="0"/>
              </a:rPr>
              <a:t>Регистрация анкет, уведомления</a:t>
            </a:r>
            <a:endParaRPr lang="ru-RU" dirty="0"/>
          </a:p>
        </p:txBody>
      </p:sp>
    </p:spTree>
  </p:cSld>
  <p:clrMapOvr>
    <a:masterClrMapping/>
  </p:clrMapOvr>
  <p:transition spd="slow" advTm="9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7" descr="разобранный кубик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913" y="4508500"/>
            <a:ext cx="68262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Рисунок 8" descr="собранный наполовину кубик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913" y="5229225"/>
            <a:ext cx="682625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Рисунок 9" descr="кубик СМАО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6913" y="6021388"/>
            <a:ext cx="6858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Рисунок 7" descr="SMAO_new_logo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260350"/>
            <a:ext cx="1800225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79512" y="1484784"/>
            <a:ext cx="77768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500" dirty="0" smtClean="0">
              <a:solidFill>
                <a:srgbClr val="0C4A82"/>
              </a:solidFill>
              <a:latin typeface="+mn-lt"/>
              <a:cs typeface="+mn-cs"/>
            </a:endParaRPr>
          </a:p>
          <a:p>
            <a:pPr algn="just"/>
            <a:endParaRPr lang="ru-RU" sz="1500" dirty="0">
              <a:solidFill>
                <a:srgbClr val="0C4A82"/>
              </a:solidFill>
              <a:latin typeface="+mn-lt"/>
              <a:cs typeface="+mn-cs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251520" y="1268760"/>
          <a:ext cx="7920880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971600" y="2090172"/>
            <a:ext cx="7704856" cy="2316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ru-RU" sz="1600" dirty="0" smtClean="0">
                <a:solidFill>
                  <a:srgbClr val="0C4A82"/>
                </a:solidFill>
                <a:latin typeface="Cambria" pitchFamily="18" charset="0"/>
              </a:rPr>
              <a:t>Уполномоченный орган формирует </a:t>
            </a:r>
            <a:r>
              <a:rPr lang="ru-RU" sz="1600" b="1" dirty="0" smtClean="0">
                <a:solidFill>
                  <a:srgbClr val="0C4A82"/>
                </a:solidFill>
                <a:latin typeface="Cambria" pitchFamily="18" charset="0"/>
              </a:rPr>
              <a:t>списки групп.</a:t>
            </a:r>
          </a:p>
          <a:p>
            <a:pPr>
              <a:spcBef>
                <a:spcPts val="300"/>
              </a:spcBef>
            </a:pPr>
            <a:r>
              <a:rPr lang="ru-RU" sz="1600" dirty="0" smtClean="0">
                <a:solidFill>
                  <a:srgbClr val="0C4A82"/>
                </a:solidFill>
                <a:latin typeface="Cambria" pitchFamily="18" charset="0"/>
              </a:rPr>
              <a:t>Группы формируются из числа зарегистрированных претендентов в календарной очередности их регистрации.</a:t>
            </a:r>
          </a:p>
          <a:p>
            <a:pPr>
              <a:spcBef>
                <a:spcPts val="300"/>
              </a:spcBef>
            </a:pPr>
            <a:r>
              <a:rPr lang="ru-RU" sz="1600" dirty="0" smtClean="0">
                <a:solidFill>
                  <a:srgbClr val="0C4A82"/>
                </a:solidFill>
                <a:latin typeface="Cambria" pitchFamily="18" charset="0"/>
              </a:rPr>
              <a:t>Численность группы определяется исходя из кол-ва места в </a:t>
            </a:r>
            <a:r>
              <a:rPr lang="ru-RU" sz="1600" dirty="0" smtClean="0">
                <a:solidFill>
                  <a:srgbClr val="0C4A82"/>
                </a:solidFill>
                <a:latin typeface="Cambria" pitchFamily="18" charset="0"/>
              </a:rPr>
              <a:t>пунктах </a:t>
            </a:r>
            <a:r>
              <a:rPr lang="ru-RU" sz="1600" dirty="0" smtClean="0">
                <a:solidFill>
                  <a:srgbClr val="0C4A82"/>
                </a:solidFill>
                <a:latin typeface="Cambria" pitchFamily="18" charset="0"/>
              </a:rPr>
              <a:t>приема КЭ</a:t>
            </a:r>
            <a:r>
              <a:rPr lang="ru-RU" sz="1600" dirty="0" smtClean="0">
                <a:solidFill>
                  <a:srgbClr val="0C4A82"/>
                </a:solidFill>
                <a:latin typeface="Cambria" pitchFamily="18" charset="0"/>
              </a:rPr>
              <a:t>.</a:t>
            </a:r>
          </a:p>
          <a:p>
            <a:pPr>
              <a:spcBef>
                <a:spcPts val="300"/>
              </a:spcBef>
            </a:pPr>
            <a:r>
              <a:rPr lang="ru-RU" sz="1600" dirty="0" smtClean="0">
                <a:solidFill>
                  <a:srgbClr val="0C4A82"/>
                </a:solidFill>
                <a:latin typeface="Cambria" pitchFamily="18" charset="0"/>
              </a:rPr>
              <a:t>В помещении, в котором сдается КЭ, должно быть не менее 2 резервных мест.</a:t>
            </a:r>
          </a:p>
          <a:p>
            <a:pPr>
              <a:spcBef>
                <a:spcPts val="300"/>
              </a:spcBef>
            </a:pPr>
            <a:endParaRPr lang="ru-RU" sz="1600" dirty="0" smtClean="0">
              <a:solidFill>
                <a:srgbClr val="0C4A82"/>
              </a:solidFill>
              <a:latin typeface="Cambria" pitchFamily="18" charset="0"/>
            </a:endParaRPr>
          </a:p>
          <a:p>
            <a:pPr>
              <a:spcBef>
                <a:spcPts val="300"/>
              </a:spcBef>
            </a:pPr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</a:rPr>
              <a:t>!!!</a:t>
            </a:r>
            <a:r>
              <a:rPr lang="ru-RU" sz="1600" dirty="0" smtClean="0">
                <a:solidFill>
                  <a:srgbClr val="0C4A82"/>
                </a:solidFill>
                <a:latin typeface="Cambria" pitchFamily="18" charset="0"/>
              </a:rPr>
              <a:t> </a:t>
            </a:r>
            <a:r>
              <a:rPr lang="ru-RU" sz="1600" b="1" dirty="0" smtClean="0">
                <a:solidFill>
                  <a:srgbClr val="0C4A82"/>
                </a:solidFill>
                <a:latin typeface="Cambria" pitchFamily="18" charset="0"/>
              </a:rPr>
              <a:t>Информация о плане проведения КЭ </a:t>
            </a:r>
            <a:r>
              <a:rPr lang="ru-RU" sz="1600" dirty="0" smtClean="0">
                <a:solidFill>
                  <a:srgbClr val="0C4A82"/>
                </a:solidFill>
                <a:latin typeface="Cambria" pitchFamily="18" charset="0"/>
              </a:rPr>
              <a:t>(может корректироваться в зависимости от числа зарегистрированных) </a:t>
            </a:r>
            <a:r>
              <a:rPr lang="ru-RU" sz="1600" b="1" dirty="0" smtClean="0">
                <a:solidFill>
                  <a:srgbClr val="0C4A82"/>
                </a:solidFill>
                <a:latin typeface="Cambria" pitchFamily="18" charset="0"/>
              </a:rPr>
              <a:t>размещается на сайте.</a:t>
            </a:r>
            <a:endParaRPr lang="ru-RU" sz="1500" b="1" dirty="0">
              <a:solidFill>
                <a:srgbClr val="0C4A82"/>
              </a:solidFill>
              <a:latin typeface="Cambr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71600" y="4581128"/>
            <a:ext cx="68407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C4A82"/>
                </a:solidFill>
                <a:latin typeface="Cambria" pitchFamily="18" charset="0"/>
              </a:rPr>
              <a:t>Информация </a:t>
            </a:r>
            <a:r>
              <a:rPr lang="ru-RU" sz="1600" b="1" dirty="0" smtClean="0">
                <a:solidFill>
                  <a:srgbClr val="0C4A82"/>
                </a:solidFill>
                <a:latin typeface="Cambria" pitchFamily="18" charset="0"/>
              </a:rPr>
              <a:t>о дате, времени и месте проведения </a:t>
            </a:r>
            <a:r>
              <a:rPr lang="ru-RU" sz="1600" b="1" dirty="0" smtClean="0">
                <a:solidFill>
                  <a:srgbClr val="0C4A82"/>
                </a:solidFill>
                <a:latin typeface="Cambria" pitchFamily="18" charset="0"/>
              </a:rPr>
              <a:t>КЭ </a:t>
            </a:r>
            <a:br>
              <a:rPr lang="ru-RU" sz="1600" b="1" dirty="0" smtClean="0">
                <a:solidFill>
                  <a:srgbClr val="0C4A82"/>
                </a:solidFill>
                <a:latin typeface="Cambria" pitchFamily="18" charset="0"/>
              </a:rPr>
            </a:br>
            <a:r>
              <a:rPr lang="ru-RU" sz="1600" b="1" dirty="0" smtClean="0">
                <a:solidFill>
                  <a:srgbClr val="0C4A82"/>
                </a:solidFill>
                <a:latin typeface="Cambria" pitchFamily="18" charset="0"/>
              </a:rPr>
              <a:t>не </a:t>
            </a:r>
            <a:r>
              <a:rPr lang="ru-RU" sz="1600" b="1" dirty="0" smtClean="0">
                <a:solidFill>
                  <a:srgbClr val="0C4A82"/>
                </a:solidFill>
                <a:latin typeface="Cambria" pitchFamily="18" charset="0"/>
              </a:rPr>
              <a:t>позднее 10 рабочих дней с даты регистрации </a:t>
            </a:r>
            <a:r>
              <a:rPr lang="ru-RU" sz="1600" dirty="0" smtClean="0">
                <a:solidFill>
                  <a:srgbClr val="0C4A82"/>
                </a:solidFill>
                <a:latin typeface="Cambria" pitchFamily="18" charset="0"/>
              </a:rPr>
              <a:t>претендентов </a:t>
            </a:r>
            <a:r>
              <a:rPr lang="ru-RU" sz="1600" dirty="0" smtClean="0">
                <a:solidFill>
                  <a:srgbClr val="0C4A82"/>
                </a:solidFill>
                <a:latin typeface="Cambria" pitchFamily="18" charset="0"/>
              </a:rPr>
              <a:t>и </a:t>
            </a:r>
            <a:br>
              <a:rPr lang="ru-RU" sz="1600" dirty="0" smtClean="0">
                <a:solidFill>
                  <a:srgbClr val="0C4A82"/>
                </a:solidFill>
                <a:latin typeface="Cambria" pitchFamily="18" charset="0"/>
              </a:rPr>
            </a:br>
            <a:r>
              <a:rPr lang="ru-RU" sz="1600" b="1" dirty="0" smtClean="0">
                <a:solidFill>
                  <a:srgbClr val="0C4A82"/>
                </a:solidFill>
                <a:latin typeface="Cambria" pitchFamily="18" charset="0"/>
              </a:rPr>
              <a:t>не </a:t>
            </a:r>
            <a:r>
              <a:rPr lang="ru-RU" sz="1600" b="1" dirty="0" smtClean="0">
                <a:solidFill>
                  <a:srgbClr val="0C4A82"/>
                </a:solidFill>
                <a:latin typeface="Cambria" pitchFamily="18" charset="0"/>
              </a:rPr>
              <a:t>менее чем за 10 рабочих дней до даты проведения </a:t>
            </a:r>
            <a:r>
              <a:rPr lang="ru-RU" sz="1600" dirty="0" smtClean="0">
                <a:solidFill>
                  <a:srgbClr val="0C4A82"/>
                </a:solidFill>
                <a:latin typeface="Cambria" pitchFamily="18" charset="0"/>
              </a:rPr>
              <a:t>КЭ доводится </a:t>
            </a:r>
            <a:r>
              <a:rPr lang="ru-RU" sz="1600" dirty="0" smtClean="0">
                <a:solidFill>
                  <a:srgbClr val="0C4A82"/>
                </a:solidFill>
                <a:latin typeface="Cambria" pitchFamily="18" charset="0"/>
              </a:rPr>
              <a:t>уполномоченным органом </a:t>
            </a:r>
            <a:r>
              <a:rPr lang="ru-RU" sz="1600" dirty="0" smtClean="0">
                <a:solidFill>
                  <a:srgbClr val="0C4A82"/>
                </a:solidFill>
                <a:latin typeface="Cambria" pitchFamily="18" charset="0"/>
              </a:rPr>
              <a:t>до </a:t>
            </a:r>
            <a:r>
              <a:rPr lang="ru-RU" sz="1600" dirty="0" smtClean="0">
                <a:solidFill>
                  <a:srgbClr val="0C4A82"/>
                </a:solidFill>
                <a:latin typeface="Cambria" pitchFamily="18" charset="0"/>
              </a:rPr>
              <a:t>сведения претендента путем направления ему электронного </a:t>
            </a:r>
            <a:r>
              <a:rPr lang="ru-RU" sz="1600" dirty="0" smtClean="0">
                <a:solidFill>
                  <a:srgbClr val="0C4A82"/>
                </a:solidFill>
                <a:latin typeface="Cambria" pitchFamily="18" charset="0"/>
              </a:rPr>
              <a:t>сообщения (приглашение), </a:t>
            </a:r>
            <a:r>
              <a:rPr lang="ru-RU" sz="1600" dirty="0" smtClean="0">
                <a:solidFill>
                  <a:srgbClr val="0C4A82"/>
                </a:solidFill>
                <a:latin typeface="Cambria" pitchFamily="18" charset="0"/>
              </a:rPr>
              <a:t>а также указывается </a:t>
            </a:r>
            <a:r>
              <a:rPr lang="ru-RU" sz="1600" dirty="0" smtClean="0">
                <a:solidFill>
                  <a:srgbClr val="0C4A82"/>
                </a:solidFill>
                <a:latin typeface="Cambria" pitchFamily="18" charset="0"/>
              </a:rPr>
              <a:t>на сайте</a:t>
            </a:r>
            <a:endParaRPr lang="ru-RU" sz="1600" dirty="0">
              <a:solidFill>
                <a:srgbClr val="0C4A82"/>
              </a:solidFill>
              <a:latin typeface="Cambria" pitchFamily="18" charset="0"/>
            </a:endParaRPr>
          </a:p>
        </p:txBody>
      </p:sp>
      <p:sp>
        <p:nvSpPr>
          <p:cNvPr id="15" name="TextBox 7"/>
          <p:cNvSpPr txBox="1">
            <a:spLocks noChangeArrowheads="1"/>
          </p:cNvSpPr>
          <p:nvPr/>
        </p:nvSpPr>
        <p:spPr bwMode="auto">
          <a:xfrm>
            <a:off x="3851920" y="260350"/>
            <a:ext cx="50405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0C4A82"/>
                </a:solidFill>
                <a:latin typeface="Cambria" pitchFamily="18" charset="0"/>
              </a:rPr>
              <a:t>Правила проведения и сдачи КЭ</a:t>
            </a:r>
          </a:p>
          <a:p>
            <a:pPr algn="r"/>
            <a:r>
              <a:rPr lang="ru-RU" b="1" dirty="0" smtClean="0">
                <a:solidFill>
                  <a:srgbClr val="0C4A82"/>
                </a:solidFill>
                <a:latin typeface="Cambria" pitchFamily="18" charset="0"/>
              </a:rPr>
              <a:t>Списки групп, приглашение</a:t>
            </a:r>
            <a:endParaRPr lang="ru-RU" dirty="0"/>
          </a:p>
        </p:txBody>
      </p:sp>
    </p:spTree>
  </p:cSld>
  <p:clrMapOvr>
    <a:masterClrMapping/>
  </p:clrMapOvr>
  <p:transition spd="slow" advTm="9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7" descr="разобранный кубик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913" y="4508500"/>
            <a:ext cx="68262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Рисунок 8" descr="собранный наполовину кубик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913" y="5229225"/>
            <a:ext cx="682625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Рисунок 9" descr="кубик СМАО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6913" y="6021388"/>
            <a:ext cx="6858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Рисунок 7" descr="SMAO_new_logo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260350"/>
            <a:ext cx="1800225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79512" y="1484784"/>
            <a:ext cx="77768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500" dirty="0" smtClean="0">
              <a:solidFill>
                <a:srgbClr val="0C4A82"/>
              </a:solidFill>
              <a:latin typeface="+mn-lt"/>
              <a:cs typeface="+mn-cs"/>
            </a:endParaRPr>
          </a:p>
          <a:p>
            <a:pPr algn="just"/>
            <a:endParaRPr lang="ru-RU" sz="1500" dirty="0">
              <a:solidFill>
                <a:srgbClr val="0C4A82"/>
              </a:solidFill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2090172"/>
            <a:ext cx="7200800" cy="2162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ru-RU" sz="1600" b="1" i="1" u="sng" dirty="0" smtClean="0">
                <a:solidFill>
                  <a:srgbClr val="0C4A82"/>
                </a:solidFill>
                <a:latin typeface="Cambria" pitchFamily="18" charset="0"/>
              </a:rPr>
              <a:t>Процедура допуска к экзамену</a:t>
            </a:r>
            <a:r>
              <a:rPr lang="ru-RU" sz="1600" dirty="0" smtClean="0">
                <a:solidFill>
                  <a:srgbClr val="0C4A82"/>
                </a:solidFill>
                <a:latin typeface="Cambria" pitchFamily="18" charset="0"/>
              </a:rPr>
              <a:t> 30 мин – 1 час. </a:t>
            </a:r>
            <a:endParaRPr lang="ru-RU" sz="1600" dirty="0" smtClean="0">
              <a:solidFill>
                <a:srgbClr val="0C4A82"/>
              </a:solidFill>
              <a:latin typeface="Cambria" pitchFamily="18" charset="0"/>
            </a:endParaRPr>
          </a:p>
          <a:p>
            <a:pPr>
              <a:spcBef>
                <a:spcPts val="600"/>
              </a:spcBef>
            </a:pPr>
            <a:r>
              <a:rPr lang="ru-RU" sz="1600" b="1" dirty="0" smtClean="0">
                <a:solidFill>
                  <a:srgbClr val="0C4A82"/>
                </a:solidFill>
                <a:latin typeface="Cambria" pitchFamily="18" charset="0"/>
              </a:rPr>
              <a:t>Претендент </a:t>
            </a:r>
            <a:r>
              <a:rPr lang="ru-RU" sz="1600" b="1" dirty="0" smtClean="0">
                <a:solidFill>
                  <a:srgbClr val="0C4A82"/>
                </a:solidFill>
                <a:latin typeface="Cambria" pitchFamily="18" charset="0"/>
              </a:rPr>
              <a:t>допускается </a:t>
            </a:r>
            <a:r>
              <a:rPr lang="ru-RU" sz="1600" dirty="0" smtClean="0">
                <a:solidFill>
                  <a:srgbClr val="0C4A82"/>
                </a:solidFill>
                <a:latin typeface="Cambria" pitchFamily="18" charset="0"/>
              </a:rPr>
              <a:t>к экзамену  при предъявлении:</a:t>
            </a:r>
          </a:p>
          <a:p>
            <a:pPr algn="just">
              <a:spcBef>
                <a:spcPts val="300"/>
              </a:spcBef>
              <a:buFont typeface="Wingdings" pitchFamily="2" charset="2"/>
              <a:buChar char="ü"/>
            </a:pP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паспорта гражданина РФ или иного документа, удостоверяющего его личность в соответствии с законодательством РФ, </a:t>
            </a:r>
          </a:p>
          <a:p>
            <a:pPr algn="just">
              <a:spcBef>
                <a:spcPts val="300"/>
              </a:spcBef>
              <a:buFont typeface="Wingdings" pitchFamily="2" charset="2"/>
              <a:buChar char="ü"/>
            </a:pP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оригиналов документов, подтверждающих наличие </a:t>
            </a: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высшего образования и (или) профессиональной переподготовки в области </a:t>
            </a: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оценочной деятельности </a:t>
            </a:r>
          </a:p>
          <a:p>
            <a:pPr algn="just">
              <a:spcBef>
                <a:spcPts val="300"/>
              </a:spcBef>
              <a:buFont typeface="Wingdings" pitchFamily="2" charset="2"/>
              <a:buChar char="ü"/>
            </a:pP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оригинала платежного документа, подтверждающего внесение платы за прием КЭ.</a:t>
            </a:r>
            <a:endParaRPr lang="ru-RU" sz="1500" dirty="0">
              <a:solidFill>
                <a:srgbClr val="0C4A82"/>
              </a:solidFill>
              <a:latin typeface="Cambr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43608" y="4316323"/>
            <a:ext cx="712879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Претендент</a:t>
            </a:r>
            <a:r>
              <a:rPr lang="ru-RU" sz="1500" dirty="0">
                <a:solidFill>
                  <a:srgbClr val="0C4A82"/>
                </a:solidFill>
                <a:latin typeface="Cambria" pitchFamily="18" charset="0"/>
              </a:rPr>
              <a:t>, не </a:t>
            </a: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предъявивший указанные документы либо </a:t>
            </a:r>
            <a:r>
              <a:rPr lang="ru-RU" sz="1500" dirty="0">
                <a:solidFill>
                  <a:srgbClr val="0C4A82"/>
                </a:solidFill>
                <a:latin typeface="Cambria" pitchFamily="18" charset="0"/>
              </a:rPr>
              <a:t>не явившийся к началу </a:t>
            </a: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КЭ, считается </a:t>
            </a:r>
            <a:r>
              <a:rPr lang="ru-RU" sz="1500" b="1" dirty="0" smtClean="0">
                <a:solidFill>
                  <a:srgbClr val="C00000"/>
                </a:solidFill>
                <a:latin typeface="Cambria" pitchFamily="18" charset="0"/>
              </a:rPr>
              <a:t>не явившимся на КЭ</a:t>
            </a:r>
            <a:r>
              <a:rPr lang="ru-RU" sz="1500" dirty="0" smtClean="0">
                <a:solidFill>
                  <a:srgbClr val="C00000"/>
                </a:solidFill>
                <a:latin typeface="Cambria" pitchFamily="18" charset="0"/>
              </a:rPr>
              <a:t>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95536" y="4725144"/>
            <a:ext cx="7776864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C00000"/>
                </a:solidFill>
                <a:latin typeface="Cambria" pitchFamily="18" charset="0"/>
              </a:rPr>
              <a:t>!!!</a:t>
            </a: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В </a:t>
            </a:r>
            <a:r>
              <a:rPr lang="ru-RU" sz="1500" dirty="0">
                <a:solidFill>
                  <a:srgbClr val="0C4A82"/>
                </a:solidFill>
                <a:latin typeface="Cambria" pitchFamily="18" charset="0"/>
              </a:rPr>
              <a:t>случае </a:t>
            </a:r>
            <a:r>
              <a:rPr lang="ru-RU" sz="1500" b="1" dirty="0">
                <a:solidFill>
                  <a:srgbClr val="0C4A82"/>
                </a:solidFill>
                <a:latin typeface="Cambria" pitchFamily="18" charset="0"/>
              </a:rPr>
              <a:t>несоответствия данных </a:t>
            </a:r>
            <a:r>
              <a:rPr lang="ru-RU" sz="1500" dirty="0">
                <a:solidFill>
                  <a:srgbClr val="0C4A82"/>
                </a:solidFill>
                <a:latin typeface="Cambria" pitchFamily="18" charset="0"/>
              </a:rPr>
              <a:t>о претенденте, содержащихся  </a:t>
            </a:r>
            <a:r>
              <a:rPr lang="ru-RU" sz="1500" b="1" dirty="0">
                <a:solidFill>
                  <a:srgbClr val="0C4A82"/>
                </a:solidFill>
                <a:latin typeface="Cambria" pitchFamily="18" charset="0"/>
              </a:rPr>
              <a:t>в </a:t>
            </a:r>
            <a:r>
              <a:rPr lang="ru-RU" sz="1500" b="1" dirty="0" smtClean="0">
                <a:solidFill>
                  <a:srgbClr val="0C4A82"/>
                </a:solidFill>
                <a:latin typeface="Cambria" pitchFamily="18" charset="0"/>
              </a:rPr>
              <a:t>документах</a:t>
            </a: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, предъявленных </a:t>
            </a:r>
            <a:r>
              <a:rPr lang="ru-RU" sz="1500" dirty="0">
                <a:solidFill>
                  <a:srgbClr val="0C4A82"/>
                </a:solidFill>
                <a:latin typeface="Cambria" pitchFamily="18" charset="0"/>
              </a:rPr>
              <a:t>им, </a:t>
            </a:r>
            <a:r>
              <a:rPr lang="ru-RU" sz="1500" b="1" dirty="0">
                <a:solidFill>
                  <a:srgbClr val="0C4A82"/>
                </a:solidFill>
                <a:latin typeface="Cambria" pitchFamily="18" charset="0"/>
              </a:rPr>
              <a:t>данным</a:t>
            </a:r>
            <a:r>
              <a:rPr lang="ru-RU" sz="1500" dirty="0">
                <a:solidFill>
                  <a:srgbClr val="0C4A82"/>
                </a:solidFill>
                <a:latin typeface="Cambria" pitchFamily="18" charset="0"/>
              </a:rPr>
              <a:t>, указанным претендентом при заполнении </a:t>
            </a:r>
            <a:r>
              <a:rPr lang="ru-RU" sz="1500" b="1" dirty="0" smtClean="0">
                <a:solidFill>
                  <a:srgbClr val="0C4A82"/>
                </a:solidFill>
                <a:latin typeface="Cambria" pitchFamily="18" charset="0"/>
              </a:rPr>
              <a:t>анкеты</a:t>
            </a:r>
            <a:r>
              <a:rPr lang="ru-RU" sz="1500" dirty="0">
                <a:solidFill>
                  <a:srgbClr val="0C4A82"/>
                </a:solidFill>
                <a:latin typeface="Cambria" pitchFamily="18" charset="0"/>
              </a:rPr>
              <a:t>, </a:t>
            </a:r>
            <a:r>
              <a:rPr lang="ru-RU" sz="1500" b="1" dirty="0">
                <a:solidFill>
                  <a:srgbClr val="0C4A82"/>
                </a:solidFill>
                <a:latin typeface="Cambria" pitchFamily="18" charset="0"/>
              </a:rPr>
              <a:t>претендент к сдаче </a:t>
            </a:r>
            <a:r>
              <a:rPr lang="ru-RU" sz="1500" b="1" dirty="0" smtClean="0">
                <a:solidFill>
                  <a:srgbClr val="0C4A82"/>
                </a:solidFill>
                <a:latin typeface="Cambria" pitchFamily="18" charset="0"/>
              </a:rPr>
              <a:t>КЭ не допускается</a:t>
            </a: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.</a:t>
            </a:r>
          </a:p>
          <a:p>
            <a:pPr algn="just"/>
            <a:endParaRPr lang="ru-RU" sz="1500" dirty="0" smtClean="0">
              <a:solidFill>
                <a:srgbClr val="0C4A82"/>
              </a:solidFill>
              <a:latin typeface="Cambria" pitchFamily="18" charset="0"/>
            </a:endParaRPr>
          </a:p>
          <a:p>
            <a:pPr algn="just"/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Претендент, прошедший процедуру допуска к сдаче </a:t>
            </a: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КЭ, </a:t>
            </a: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считается </a:t>
            </a:r>
            <a:r>
              <a:rPr lang="ru-RU" sz="1500" b="1" dirty="0" smtClean="0">
                <a:solidFill>
                  <a:srgbClr val="0C4A82"/>
                </a:solidFill>
                <a:latin typeface="Cambria" pitchFamily="18" charset="0"/>
              </a:rPr>
              <a:t>допущенным к квалификационному  </a:t>
            </a:r>
            <a:r>
              <a:rPr lang="ru-RU" sz="1500" b="1" dirty="0" smtClean="0">
                <a:solidFill>
                  <a:srgbClr val="0C4A82"/>
                </a:solidFill>
                <a:latin typeface="Cambria" pitchFamily="18" charset="0"/>
              </a:rPr>
              <a:t>экзамену.</a:t>
            </a:r>
            <a:endParaRPr lang="ru-RU" sz="1500" b="1" dirty="0">
              <a:solidFill>
                <a:srgbClr val="0C4A82"/>
              </a:solidFill>
              <a:latin typeface="Cambria" pitchFamily="18" charset="0"/>
            </a:endParaRPr>
          </a:p>
        </p:txBody>
      </p:sp>
      <p:graphicFrame>
        <p:nvGraphicFramePr>
          <p:cNvPr id="12" name="Схема 11"/>
          <p:cNvGraphicFramePr/>
          <p:nvPr/>
        </p:nvGraphicFramePr>
        <p:xfrm>
          <a:off x="251520" y="1268760"/>
          <a:ext cx="7920880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5" name="TextBox 7"/>
          <p:cNvSpPr txBox="1">
            <a:spLocks noChangeArrowheads="1"/>
          </p:cNvSpPr>
          <p:nvPr/>
        </p:nvSpPr>
        <p:spPr bwMode="auto">
          <a:xfrm>
            <a:off x="3851920" y="260350"/>
            <a:ext cx="50405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0C4A82"/>
                </a:solidFill>
                <a:latin typeface="Cambria" pitchFamily="18" charset="0"/>
              </a:rPr>
              <a:t>Правила проведения и сдачи КЭ</a:t>
            </a:r>
          </a:p>
          <a:p>
            <a:pPr algn="r"/>
            <a:r>
              <a:rPr lang="ru-RU" b="1" dirty="0" smtClean="0">
                <a:solidFill>
                  <a:srgbClr val="0C4A82"/>
                </a:solidFill>
                <a:latin typeface="Cambria" pitchFamily="18" charset="0"/>
              </a:rPr>
              <a:t>Допуск к экзамену</a:t>
            </a:r>
            <a:endParaRPr lang="ru-RU" dirty="0"/>
          </a:p>
        </p:txBody>
      </p:sp>
    </p:spTree>
  </p:cSld>
  <p:clrMapOvr>
    <a:masterClrMapping/>
  </p:clrMapOvr>
  <p:transition spd="slow" advTm="9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7" descr="разобранный кубик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913" y="4508500"/>
            <a:ext cx="68262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Рисунок 8" descr="собранный наполовину кубик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913" y="5229225"/>
            <a:ext cx="682625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Рисунок 9" descr="кубик СМАО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6913" y="6021388"/>
            <a:ext cx="6858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Рисунок 7" descr="SMAO_new_logo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260350"/>
            <a:ext cx="1800225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79512" y="1484784"/>
            <a:ext cx="77768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500" dirty="0" smtClean="0">
              <a:solidFill>
                <a:srgbClr val="0C4A82"/>
              </a:solidFill>
              <a:latin typeface="+mn-lt"/>
              <a:cs typeface="+mn-cs"/>
            </a:endParaRPr>
          </a:p>
          <a:p>
            <a:pPr algn="just"/>
            <a:endParaRPr lang="ru-RU" sz="1500" dirty="0">
              <a:solidFill>
                <a:srgbClr val="0C4A82"/>
              </a:solidFill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2060848"/>
            <a:ext cx="7992888" cy="2210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200"/>
              </a:spcBef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C4A82"/>
                </a:solidFill>
                <a:latin typeface="Cambria" pitchFamily="18" charset="0"/>
              </a:rPr>
              <a:t>доступ </a:t>
            </a:r>
            <a:r>
              <a:rPr lang="ru-RU" sz="1400" dirty="0" smtClean="0">
                <a:solidFill>
                  <a:srgbClr val="0C4A82"/>
                </a:solidFill>
                <a:latin typeface="Cambria" pitchFamily="18" charset="0"/>
              </a:rPr>
              <a:t>к индивидуальному заданию после ввода логина / пароля</a:t>
            </a:r>
          </a:p>
          <a:p>
            <a:pPr algn="just">
              <a:spcBef>
                <a:spcPts val="200"/>
              </a:spcBef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C4A82"/>
                </a:solidFill>
                <a:latin typeface="Cambria" pitchFamily="18" charset="0"/>
              </a:rPr>
              <a:t>общее время для ответов на </a:t>
            </a:r>
            <a:r>
              <a:rPr lang="ru-RU" sz="1400" dirty="0" smtClean="0">
                <a:solidFill>
                  <a:srgbClr val="0C4A82"/>
                </a:solidFill>
                <a:latin typeface="Cambria" pitchFamily="18" charset="0"/>
              </a:rPr>
              <a:t>все вопросы  2 часа 30 минут</a:t>
            </a:r>
            <a:endParaRPr lang="ru-RU" sz="1400" dirty="0" smtClean="0">
              <a:solidFill>
                <a:srgbClr val="0C4A82"/>
              </a:solidFill>
              <a:latin typeface="Cambria" pitchFamily="18" charset="0"/>
            </a:endParaRPr>
          </a:p>
          <a:p>
            <a:pPr algn="just">
              <a:spcBef>
                <a:spcPts val="200"/>
              </a:spcBef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C4A82"/>
                </a:solidFill>
                <a:latin typeface="Cambria" pitchFamily="18" charset="0"/>
              </a:rPr>
              <a:t>доступ к </a:t>
            </a:r>
            <a:r>
              <a:rPr lang="ru-RU" sz="1400" dirty="0" smtClean="0">
                <a:solidFill>
                  <a:srgbClr val="0C4A82"/>
                </a:solidFill>
                <a:latin typeface="Cambria" pitchFamily="18" charset="0"/>
              </a:rPr>
              <a:t>ИЗ прекращается </a:t>
            </a:r>
            <a:r>
              <a:rPr lang="ru-RU" sz="1400" dirty="0" smtClean="0">
                <a:solidFill>
                  <a:srgbClr val="0C4A82"/>
                </a:solidFill>
                <a:latin typeface="Cambria" pitchFamily="18" charset="0"/>
              </a:rPr>
              <a:t>автоматически по истечении </a:t>
            </a:r>
            <a:r>
              <a:rPr lang="ru-RU" sz="1400" dirty="0" smtClean="0">
                <a:solidFill>
                  <a:srgbClr val="0C4A82"/>
                </a:solidFill>
                <a:latin typeface="Cambria" pitchFamily="18" charset="0"/>
              </a:rPr>
              <a:t>отведенного времени</a:t>
            </a:r>
            <a:endParaRPr lang="ru-RU" sz="1400" dirty="0" smtClean="0">
              <a:solidFill>
                <a:srgbClr val="0C4A82"/>
              </a:solidFill>
              <a:latin typeface="Cambria" pitchFamily="18" charset="0"/>
            </a:endParaRPr>
          </a:p>
          <a:p>
            <a:pPr algn="just">
              <a:spcBef>
                <a:spcPts val="200"/>
              </a:spcBef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C4A82"/>
                </a:solidFill>
                <a:latin typeface="Cambria" pitchFamily="18" charset="0"/>
              </a:rPr>
              <a:t>можно завершить КЭ досрочно</a:t>
            </a:r>
          </a:p>
          <a:p>
            <a:pPr algn="just">
              <a:spcBef>
                <a:spcPts val="200"/>
              </a:spcBef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C4A82"/>
                </a:solidFill>
                <a:latin typeface="Cambria" pitchFamily="18" charset="0"/>
              </a:rPr>
              <a:t>доступ к каждому следующему вопросу индивидуального задания вне зависимости от того, был ли дан ответ на предыдущий </a:t>
            </a:r>
            <a:r>
              <a:rPr lang="ru-RU" sz="1400" dirty="0" smtClean="0">
                <a:solidFill>
                  <a:srgbClr val="0C4A82"/>
                </a:solidFill>
                <a:latin typeface="Cambria" pitchFamily="18" charset="0"/>
              </a:rPr>
              <a:t>вопрос; допускается возврат и изменение ответов</a:t>
            </a:r>
          </a:p>
          <a:p>
            <a:pPr algn="just">
              <a:spcBef>
                <a:spcPts val="200"/>
              </a:spcBef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C4A82"/>
                </a:solidFill>
                <a:latin typeface="Cambria" pitchFamily="18" charset="0"/>
              </a:rPr>
              <a:t>доступ к ПО для проведения КЭ</a:t>
            </a:r>
            <a:endParaRPr lang="ru-RU" sz="1400" dirty="0" smtClean="0">
              <a:solidFill>
                <a:srgbClr val="0C4A82"/>
              </a:solidFill>
              <a:latin typeface="Cambria" pitchFamily="18" charset="0"/>
            </a:endParaRPr>
          </a:p>
          <a:p>
            <a:pPr algn="just">
              <a:spcBef>
                <a:spcPts val="200"/>
              </a:spcBef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C4A82"/>
                </a:solidFill>
                <a:latin typeface="Cambria" pitchFamily="18" charset="0"/>
              </a:rPr>
              <a:t>доступ к </a:t>
            </a:r>
            <a:r>
              <a:rPr lang="ru-RU" sz="1400" dirty="0" smtClean="0">
                <a:solidFill>
                  <a:srgbClr val="0C4A82"/>
                </a:solidFill>
                <a:latin typeface="Cambria" pitchFamily="18" charset="0"/>
              </a:rPr>
              <a:t>техническим </a:t>
            </a:r>
            <a:r>
              <a:rPr lang="ru-RU" sz="1400" dirty="0" smtClean="0">
                <a:solidFill>
                  <a:srgbClr val="0C4A82"/>
                </a:solidFill>
                <a:latin typeface="Cambria" pitchFamily="18" charset="0"/>
              </a:rPr>
              <a:t>средствам, позволяющим осуществлять </a:t>
            </a:r>
            <a:r>
              <a:rPr lang="ru-RU" sz="1400" dirty="0" smtClean="0">
                <a:solidFill>
                  <a:srgbClr val="0C4A82"/>
                </a:solidFill>
                <a:latin typeface="Cambria" pitchFamily="18" charset="0"/>
              </a:rPr>
              <a:t>расчеты</a:t>
            </a:r>
            <a:endParaRPr lang="ru-RU" sz="1400" dirty="0" smtClean="0">
              <a:solidFill>
                <a:srgbClr val="0C4A82"/>
              </a:solidFill>
              <a:latin typeface="Cambria" pitchFamily="18" charset="0"/>
            </a:endParaRPr>
          </a:p>
          <a:p>
            <a:pPr algn="just">
              <a:spcBef>
                <a:spcPts val="200"/>
              </a:spcBef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C4A82"/>
                </a:solidFill>
                <a:latin typeface="Cambria" pitchFamily="18" charset="0"/>
              </a:rPr>
              <a:t>листы бумаги </a:t>
            </a:r>
            <a:r>
              <a:rPr lang="ru-RU" sz="1400" dirty="0" smtClean="0">
                <a:solidFill>
                  <a:srgbClr val="0C4A82"/>
                </a:solidFill>
                <a:latin typeface="Cambria" pitchFamily="18" charset="0"/>
              </a:rPr>
              <a:t>с проставленным в верхнем правом углу каждого листа штампом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4237201"/>
            <a:ext cx="7920880" cy="1208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</a:pPr>
            <a:r>
              <a:rPr lang="ru-RU" sz="1400" b="1" u="sng" dirty="0" smtClean="0">
                <a:solidFill>
                  <a:srgbClr val="0C4A82"/>
                </a:solidFill>
                <a:latin typeface="Cambria" pitchFamily="18" charset="0"/>
              </a:rPr>
              <a:t>Не допускается: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C4A82"/>
                </a:solidFill>
                <a:latin typeface="Cambria" pitchFamily="18" charset="0"/>
              </a:rPr>
              <a:t>использование средств мобильной связи и иных технических средств,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C4A82"/>
                </a:solidFill>
                <a:latin typeface="Cambria" pitchFamily="18" charset="0"/>
              </a:rPr>
              <a:t> использование информационно-правовых и иных справочных материалов,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C4A82"/>
                </a:solidFill>
                <a:latin typeface="Cambria" pitchFamily="18" charset="0"/>
              </a:rPr>
              <a:t> ведение переговоров с другими претендентами.</a:t>
            </a:r>
          </a:p>
          <a:p>
            <a:pPr algn="just">
              <a:spcBef>
                <a:spcPts val="300"/>
              </a:spcBef>
            </a:pPr>
            <a:r>
              <a:rPr lang="ru-RU" sz="1400" dirty="0">
                <a:solidFill>
                  <a:srgbClr val="0C4A82"/>
                </a:solidFill>
                <a:latin typeface="Cambria" pitchFamily="18" charset="0"/>
              </a:rPr>
              <a:t>В случае повторного нарушения </a:t>
            </a:r>
            <a:r>
              <a:rPr lang="ru-RU" sz="1400" b="1" dirty="0" smtClean="0">
                <a:solidFill>
                  <a:srgbClr val="C00000"/>
                </a:solidFill>
                <a:latin typeface="Cambria" pitchFamily="18" charset="0"/>
              </a:rPr>
              <a:t>претендент </a:t>
            </a:r>
            <a:r>
              <a:rPr lang="ru-RU" sz="1400" b="1" dirty="0">
                <a:solidFill>
                  <a:srgbClr val="C00000"/>
                </a:solidFill>
                <a:latin typeface="Cambria" pitchFamily="18" charset="0"/>
              </a:rPr>
              <a:t>считается не сдавшим </a:t>
            </a:r>
            <a:r>
              <a:rPr lang="ru-RU" sz="1400" b="1" dirty="0" smtClean="0">
                <a:solidFill>
                  <a:srgbClr val="C00000"/>
                </a:solidFill>
                <a:latin typeface="Cambria" pitchFamily="18" charset="0"/>
              </a:rPr>
              <a:t>экзамен</a:t>
            </a:r>
            <a:r>
              <a:rPr lang="ru-RU" sz="1400" b="1" dirty="0" smtClean="0">
                <a:solidFill>
                  <a:srgbClr val="0C4A82"/>
                </a:solidFill>
                <a:latin typeface="Cambria" pitchFamily="18" charset="0"/>
              </a:rPr>
              <a:t>.</a:t>
            </a:r>
            <a:endParaRPr lang="ru-RU" sz="1400" b="1" dirty="0">
              <a:solidFill>
                <a:srgbClr val="0C4A82"/>
              </a:solidFill>
              <a:latin typeface="Cambr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5445224"/>
            <a:ext cx="792088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</a:pPr>
            <a:r>
              <a:rPr lang="ru-RU" sz="1400" b="1" u="sng" dirty="0" smtClean="0">
                <a:solidFill>
                  <a:srgbClr val="0C4A82"/>
                </a:solidFill>
                <a:latin typeface="Cambria" pitchFamily="18" charset="0"/>
              </a:rPr>
              <a:t>Технической сбой</a:t>
            </a:r>
            <a:r>
              <a:rPr lang="ru-RU" sz="1400" dirty="0" smtClean="0">
                <a:solidFill>
                  <a:srgbClr val="0C4A82"/>
                </a:solidFill>
                <a:latin typeface="Cambria" pitchFamily="18" charset="0"/>
              </a:rPr>
              <a:t>: </a:t>
            </a:r>
          </a:p>
          <a:p>
            <a:pPr algn="just">
              <a:spcBef>
                <a:spcPts val="0"/>
              </a:spcBef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C4A82"/>
                </a:solidFill>
                <a:latin typeface="Cambria" pitchFamily="18" charset="0"/>
              </a:rPr>
              <a:t> продлевается время экзамена </a:t>
            </a:r>
          </a:p>
          <a:p>
            <a:pPr algn="just">
              <a:spcBef>
                <a:spcPts val="0"/>
              </a:spcBef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C4A82"/>
                </a:solidFill>
                <a:latin typeface="Cambria" pitchFamily="18" charset="0"/>
              </a:rPr>
              <a:t> экзамен прекращается. В течение 3 р.д. назначаются другая дата и время КЭ (с учетом вопросов индивидуального задания, на которые претендент дал ответы до момента технического сбоя)</a:t>
            </a:r>
          </a:p>
        </p:txBody>
      </p:sp>
      <p:graphicFrame>
        <p:nvGraphicFramePr>
          <p:cNvPr id="14" name="Схема 13"/>
          <p:cNvGraphicFramePr/>
          <p:nvPr/>
        </p:nvGraphicFramePr>
        <p:xfrm>
          <a:off x="251520" y="1268760"/>
          <a:ext cx="7920880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TextBox 7"/>
          <p:cNvSpPr txBox="1">
            <a:spLocks noChangeArrowheads="1"/>
          </p:cNvSpPr>
          <p:nvPr/>
        </p:nvSpPr>
        <p:spPr bwMode="auto">
          <a:xfrm>
            <a:off x="3851920" y="260350"/>
            <a:ext cx="50405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0C4A82"/>
                </a:solidFill>
                <a:latin typeface="Cambria" pitchFamily="18" charset="0"/>
              </a:rPr>
              <a:t>Правила проведения и сдачи КЭ</a:t>
            </a:r>
          </a:p>
          <a:p>
            <a:pPr algn="r"/>
            <a:r>
              <a:rPr lang="ru-RU" b="1" dirty="0" smtClean="0">
                <a:solidFill>
                  <a:srgbClr val="0C4A82"/>
                </a:solidFill>
                <a:latin typeface="Cambria" pitchFamily="18" charset="0"/>
              </a:rPr>
              <a:t>Экзамен</a:t>
            </a:r>
            <a:endParaRPr lang="ru-RU" dirty="0"/>
          </a:p>
        </p:txBody>
      </p:sp>
    </p:spTree>
  </p:cSld>
  <p:clrMapOvr>
    <a:masterClrMapping/>
  </p:clrMapOvr>
  <p:transition spd="slow" advTm="9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7" descr="разобранный кубик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913" y="4508500"/>
            <a:ext cx="68262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Рисунок 8" descr="собранный наполовину кубик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913" y="5229225"/>
            <a:ext cx="682625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Рисунок 9" descr="кубик СМАО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6913" y="6021388"/>
            <a:ext cx="6858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Рисунок 7" descr="SMAO_new_logo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260350"/>
            <a:ext cx="1800225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79512" y="1484784"/>
            <a:ext cx="77768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500" dirty="0" smtClean="0">
              <a:solidFill>
                <a:srgbClr val="0C4A82"/>
              </a:solidFill>
              <a:latin typeface="+mn-lt"/>
              <a:cs typeface="+mn-cs"/>
            </a:endParaRPr>
          </a:p>
          <a:p>
            <a:pPr algn="just"/>
            <a:endParaRPr lang="ru-RU" sz="1500" dirty="0">
              <a:solidFill>
                <a:srgbClr val="0C4A82"/>
              </a:solidFill>
              <a:latin typeface="+mn-lt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79104" y="2204864"/>
            <a:ext cx="7165304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 Претенденту выдается запечатанный конверт с ИЗ на бумажном носителе</a:t>
            </a:r>
          </a:p>
          <a:p>
            <a:pPr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 ИЗ открывается претендентом непосредственно перед началом КЭ</a:t>
            </a:r>
          </a:p>
          <a:p>
            <a:pPr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 Выбранный претендентом ответ на вопрос </a:t>
            </a: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ИЗ отмечается </a:t>
            </a: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на бланке </a:t>
            </a: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ИЗ путем </a:t>
            </a: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выделения одного  из приведенных вариантов ответа. </a:t>
            </a:r>
            <a:endParaRPr lang="ru-RU" sz="1500" dirty="0" smtClean="0">
              <a:solidFill>
                <a:srgbClr val="0C4A82"/>
              </a:solidFill>
              <a:latin typeface="Cambria" pitchFamily="18" charset="0"/>
            </a:endParaRPr>
          </a:p>
          <a:p>
            <a:pPr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Допускается </a:t>
            </a: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изменение претендентом ответа путем выделения иного варианта ответа и проставления от руки надписи </a:t>
            </a: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с </a:t>
            </a: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указанием правильного, по </a:t>
            </a: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мнению претендента, варианта ответа.</a:t>
            </a:r>
          </a:p>
          <a:p>
            <a:pPr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После истечения </a:t>
            </a: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2,5 часов </a:t>
            </a: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оператор объявляет об окончании проведения </a:t>
            </a: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КЭ и </a:t>
            </a: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осуществляет сбор бланков </a:t>
            </a: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ИЗ.</a:t>
            </a:r>
            <a:endParaRPr lang="ru-RU" sz="1500" dirty="0" smtClean="0">
              <a:solidFill>
                <a:srgbClr val="0C4A82"/>
              </a:solidFill>
              <a:latin typeface="Cambria" pitchFamily="18" charset="0"/>
            </a:endParaRPr>
          </a:p>
          <a:p>
            <a:pPr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Каждый бланк </a:t>
            </a: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ИЗ должен </a:t>
            </a: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быть подписан претендентом с указанием  фамилии, имени, </a:t>
            </a: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отчества, </a:t>
            </a: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числа, месяца, года рождения.</a:t>
            </a:r>
          </a:p>
          <a:p>
            <a:pPr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Проверка правильности ответов претендентов на вопросы и их оценка осуществляется </a:t>
            </a: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оператором.</a:t>
            </a:r>
            <a:endParaRPr lang="ru-RU" sz="1500" dirty="0">
              <a:solidFill>
                <a:srgbClr val="0C4A82"/>
              </a:solidFill>
              <a:latin typeface="Cambria" pitchFamily="18" charset="0"/>
            </a:endParaRPr>
          </a:p>
        </p:txBody>
      </p:sp>
      <p:graphicFrame>
        <p:nvGraphicFramePr>
          <p:cNvPr id="14" name="Схема 13"/>
          <p:cNvGraphicFramePr/>
          <p:nvPr/>
        </p:nvGraphicFramePr>
        <p:xfrm>
          <a:off x="251520" y="1268760"/>
          <a:ext cx="7920880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7" name="TextBox 7"/>
          <p:cNvSpPr txBox="1">
            <a:spLocks noChangeArrowheads="1"/>
          </p:cNvSpPr>
          <p:nvPr/>
        </p:nvSpPr>
        <p:spPr bwMode="auto">
          <a:xfrm>
            <a:off x="3851920" y="260350"/>
            <a:ext cx="50405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0C4A82"/>
                </a:solidFill>
                <a:latin typeface="Cambria" pitchFamily="18" charset="0"/>
              </a:rPr>
              <a:t>Правила проведения и сдачи КЭ</a:t>
            </a:r>
          </a:p>
          <a:p>
            <a:pPr algn="r"/>
            <a:r>
              <a:rPr lang="ru-RU" b="1" dirty="0" smtClean="0">
                <a:solidFill>
                  <a:srgbClr val="0C4A82"/>
                </a:solidFill>
                <a:latin typeface="Cambria" pitchFamily="18" charset="0"/>
              </a:rPr>
              <a:t>Экзамен (ИЗ на бумажном носителе)</a:t>
            </a:r>
            <a:endParaRPr lang="ru-RU" dirty="0"/>
          </a:p>
        </p:txBody>
      </p:sp>
    </p:spTree>
  </p:cSld>
  <p:clrMapOvr>
    <a:masterClrMapping/>
  </p:clrMapOvr>
  <p:transition spd="slow" advTm="9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7" descr="разобранный кубик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913" y="4508500"/>
            <a:ext cx="68262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Рисунок 8" descr="собранный наполовину кубик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913" y="5229225"/>
            <a:ext cx="682625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Рисунок 9" descr="кубик СМАО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6913" y="6021388"/>
            <a:ext cx="6858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Рисунок 7" descr="SMAO_new_logo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260350"/>
            <a:ext cx="1800225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TextBox 7"/>
          <p:cNvSpPr txBox="1">
            <a:spLocks noChangeArrowheads="1"/>
          </p:cNvSpPr>
          <p:nvPr/>
        </p:nvSpPr>
        <p:spPr bwMode="auto">
          <a:xfrm>
            <a:off x="3851920" y="260350"/>
            <a:ext cx="504056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0C4A82"/>
                </a:solidFill>
                <a:latin typeface="Cambria" pitchFamily="18" charset="0"/>
              </a:rPr>
              <a:t>Изменения в Федеральный закон №135-ФЗ «Об оценочной деятельности в Российской Федерации»</a:t>
            </a: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51520" y="1340768"/>
          <a:ext cx="7992888" cy="53282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688632"/>
                <a:gridCol w="2304256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Требования ФЗ-135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Вступление в силу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14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C</a:t>
                      </a:r>
                      <a:r>
                        <a:rPr lang="ru-RU" sz="14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татья 4 ФЗ-135</a:t>
                      </a:r>
                    </a:p>
                    <a:p>
                      <a:pPr algn="just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Оценщик может осуществлять оценочную деятельность по направлениям, указанным в квалификационном аттестате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с </a:t>
                      </a:r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01.04.2018</a:t>
                      </a: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 для членов СРО на </a:t>
                      </a:r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01.01.2017</a:t>
                      </a:r>
                    </a:p>
                    <a:p>
                      <a:pPr algn="ctr"/>
                      <a:endParaRPr lang="ru-RU" sz="14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с </a:t>
                      </a:r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01.07.2017</a:t>
                      </a: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 для остальных</a:t>
                      </a:r>
                      <a:endParaRPr lang="ru-RU" sz="140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u="non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Статья 24 ФЗ-135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Обязательными условиями членства в СРО являются:</a:t>
                      </a:r>
                    </a:p>
                    <a:p>
                      <a:pPr marL="0" indent="176213" algn="just">
                        <a:buFont typeface="Arial" pitchFamily="34" charset="0"/>
                        <a:buChar char="•"/>
                      </a:pPr>
                      <a:r>
                        <a:rPr lang="en-US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наличие высшего образования и (или) профессиональной переподготовки в области оценочной деятельности;</a:t>
                      </a:r>
                    </a:p>
                    <a:p>
                      <a:pPr marL="0" indent="176213" algn="just">
                        <a:buFont typeface="Arial" pitchFamily="34" charset="0"/>
                        <a:buChar char="•"/>
                      </a:pPr>
                      <a:r>
                        <a:rPr lang="en-US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отсутствие неснятой или непогашенной судимости за преступления в сфере экономики, а также за преступления средней тяжести, тяжкие и особо тяжкие преступления;</a:t>
                      </a:r>
                    </a:p>
                    <a:p>
                      <a:pPr marL="0" indent="176213" algn="just">
                        <a:buFont typeface="Arial" pitchFamily="34" charset="0"/>
                        <a:buChar char="•"/>
                      </a:pPr>
                      <a:r>
                        <a:rPr lang="en-US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наличие квалификационного аттестата.</a:t>
                      </a:r>
                      <a:endParaRPr lang="ru-RU" sz="140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с </a:t>
                      </a:r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01.04.2018</a:t>
                      </a: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 для членов СРО на </a:t>
                      </a:r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01.01.2017</a:t>
                      </a:r>
                    </a:p>
                    <a:p>
                      <a:pPr algn="ctr"/>
                      <a:endParaRPr lang="ru-RU" sz="140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с </a:t>
                      </a:r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01.07.2017</a:t>
                      </a: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 для остальных</a:t>
                      </a:r>
                      <a:endParaRPr lang="ru-RU" sz="140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14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C</a:t>
                      </a:r>
                      <a:r>
                        <a:rPr lang="ru-RU" sz="14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татья 16.2 ФЗ-135</a:t>
                      </a:r>
                    </a:p>
                    <a:p>
                      <a:pPr algn="just"/>
                      <a:r>
                        <a:rPr lang="ru-RU" sz="140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Эксперт СРО - член экспертного совета СРО - лицо, сдавшее квалификационный экзамен в области оценочной деятельности и избранное в состав экспертного совета СРО общим собранием членов СРО</a:t>
                      </a:r>
                    </a:p>
                    <a:p>
                      <a:pPr algn="just"/>
                      <a:r>
                        <a:rPr lang="en-US" sz="14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C</a:t>
                      </a:r>
                      <a:r>
                        <a:rPr lang="ru-RU" sz="14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татья 17.2 ФЗ-135</a:t>
                      </a:r>
                    </a:p>
                    <a:p>
                      <a:pPr algn="just"/>
                      <a:r>
                        <a:rPr lang="ru-RU" sz="140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Экспертиза отчета может проводиться экспертом по направлению, указанному в квалификационном аттестате и соответствующему объекту оценки</a:t>
                      </a:r>
                      <a:endParaRPr lang="ru-RU" sz="1400" b="0" u="none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с </a:t>
                      </a:r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01.07.2017</a:t>
                      </a:r>
                      <a:endParaRPr lang="ru-RU" sz="14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 spd="slow" advTm="9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7" descr="разобранный кубик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913" y="4508500"/>
            <a:ext cx="68262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Рисунок 8" descr="собранный наполовину кубик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913" y="5229225"/>
            <a:ext cx="682625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Рисунок 9" descr="кубик СМАО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6913" y="6021388"/>
            <a:ext cx="6858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Рисунок 7" descr="SMAO_new_logo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260350"/>
            <a:ext cx="1800225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79512" y="1484784"/>
            <a:ext cx="77768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500" dirty="0" smtClean="0">
              <a:solidFill>
                <a:srgbClr val="0C4A82"/>
              </a:solidFill>
              <a:latin typeface="+mn-lt"/>
              <a:cs typeface="+mn-cs"/>
            </a:endParaRPr>
          </a:p>
          <a:p>
            <a:pPr algn="just"/>
            <a:endParaRPr lang="ru-RU" sz="1500" dirty="0">
              <a:solidFill>
                <a:srgbClr val="0C4A82"/>
              </a:solidFill>
              <a:latin typeface="+mn-lt"/>
              <a:cs typeface="+mn-cs"/>
            </a:endParaRPr>
          </a:p>
        </p:txBody>
      </p:sp>
      <p:graphicFrame>
        <p:nvGraphicFramePr>
          <p:cNvPr id="14" name="Схема 13"/>
          <p:cNvGraphicFramePr/>
          <p:nvPr/>
        </p:nvGraphicFramePr>
        <p:xfrm>
          <a:off x="251520" y="1268760"/>
          <a:ext cx="7920880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971600" y="2132856"/>
          <a:ext cx="7200800" cy="12852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808312"/>
                <a:gridCol w="2667296"/>
                <a:gridCol w="1725192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Направление оценочной деятельности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Сдал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Не сдал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Оценка бизнеса</a:t>
                      </a:r>
                      <a:endParaRPr lang="ru-RU" sz="120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Не менее 63 </a:t>
                      </a:r>
                      <a:r>
                        <a:rPr lang="ru-RU" sz="12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баллов</a:t>
                      </a:r>
                      <a:endParaRPr lang="ru-RU" sz="120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Менее 63 баллов</a:t>
                      </a:r>
                      <a:endParaRPr lang="ru-RU" sz="120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Оценка недвижимости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Оценка движимого имущества</a:t>
                      </a:r>
                      <a:endParaRPr lang="ru-RU" sz="120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Не менее 45 </a:t>
                      </a:r>
                      <a:r>
                        <a:rPr lang="ru-RU" sz="12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баллов</a:t>
                      </a:r>
                      <a:endParaRPr lang="ru-RU" sz="120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Менее 45 баллов</a:t>
                      </a:r>
                      <a:endParaRPr lang="ru-RU" sz="120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179512" y="3447435"/>
            <a:ext cx="8208912" cy="2069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C4A82"/>
                </a:solidFill>
                <a:latin typeface="Cambria" pitchFamily="18" charset="0"/>
              </a:rPr>
              <a:t>Результат выполнения претендентом индивидуального </a:t>
            </a:r>
            <a:r>
              <a:rPr lang="ru-RU" sz="1400" dirty="0" smtClean="0">
                <a:solidFill>
                  <a:srgbClr val="0C4A82"/>
                </a:solidFill>
                <a:latin typeface="Cambria" pitchFamily="18" charset="0"/>
              </a:rPr>
              <a:t>задания </a:t>
            </a:r>
            <a:r>
              <a:rPr lang="ru-RU" sz="1400" dirty="0" smtClean="0">
                <a:solidFill>
                  <a:srgbClr val="0C4A82"/>
                </a:solidFill>
                <a:latin typeface="Cambria" pitchFamily="18" charset="0"/>
              </a:rPr>
              <a:t>фиксируется в  протоколе.</a:t>
            </a:r>
          </a:p>
          <a:p>
            <a:pPr>
              <a:spcBef>
                <a:spcPts val="300"/>
              </a:spcBef>
            </a:pPr>
            <a:r>
              <a:rPr lang="ru-RU" sz="1400" dirty="0" smtClean="0">
                <a:solidFill>
                  <a:srgbClr val="0C4A82"/>
                </a:solidFill>
                <a:latin typeface="Cambria" pitchFamily="18" charset="0"/>
              </a:rPr>
              <a:t>Оператор предоставляет </a:t>
            </a:r>
            <a:r>
              <a:rPr lang="ru-RU" sz="1400" b="1" u="sng" dirty="0" smtClean="0">
                <a:solidFill>
                  <a:srgbClr val="0C4A82"/>
                </a:solidFill>
                <a:latin typeface="Cambria" pitchFamily="18" charset="0"/>
              </a:rPr>
              <a:t>выписку из протокола</a:t>
            </a:r>
            <a:r>
              <a:rPr lang="ru-RU" sz="1400" dirty="0" smtClean="0">
                <a:solidFill>
                  <a:srgbClr val="0C4A82"/>
                </a:solidFill>
                <a:latin typeface="Cambria" pitchFamily="18" charset="0"/>
              </a:rPr>
              <a:t>:</a:t>
            </a:r>
            <a:endParaRPr lang="ru-RU" sz="1400" dirty="0" smtClean="0">
              <a:solidFill>
                <a:srgbClr val="0C4A82"/>
              </a:solidFill>
              <a:latin typeface="Cambria" pitchFamily="18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C4A82"/>
                </a:solidFill>
                <a:latin typeface="Cambria" pitchFamily="18" charset="0"/>
              </a:rPr>
              <a:t>данные </a:t>
            </a:r>
            <a:r>
              <a:rPr lang="ru-RU" sz="1400" dirty="0" smtClean="0">
                <a:solidFill>
                  <a:srgbClr val="0C4A82"/>
                </a:solidFill>
                <a:latin typeface="Cambria" pitchFamily="18" charset="0"/>
              </a:rPr>
              <a:t>претендента: фамилия</a:t>
            </a:r>
            <a:r>
              <a:rPr lang="ru-RU" sz="1400" dirty="0">
                <a:solidFill>
                  <a:srgbClr val="0C4A82"/>
                </a:solidFill>
                <a:latin typeface="Cambria" pitchFamily="18" charset="0"/>
              </a:rPr>
              <a:t>, имя, отчество (последнее – при наличии</a:t>
            </a:r>
            <a:r>
              <a:rPr lang="ru-RU" sz="1400" dirty="0" smtClean="0">
                <a:solidFill>
                  <a:srgbClr val="0C4A82"/>
                </a:solidFill>
                <a:latin typeface="Cambria" pitchFamily="18" charset="0"/>
              </a:rPr>
              <a:t>), </a:t>
            </a:r>
            <a:r>
              <a:rPr lang="ru-RU" sz="1400" dirty="0">
                <a:solidFill>
                  <a:srgbClr val="0C4A82"/>
                </a:solidFill>
                <a:latin typeface="Cambria" pitchFamily="18" charset="0"/>
              </a:rPr>
              <a:t>число, месяц, год </a:t>
            </a:r>
            <a:r>
              <a:rPr lang="ru-RU" sz="1400" dirty="0" smtClean="0">
                <a:solidFill>
                  <a:srgbClr val="0C4A82"/>
                </a:solidFill>
                <a:latin typeface="Cambria" pitchFamily="18" charset="0"/>
              </a:rPr>
              <a:t>рождения, </a:t>
            </a: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C4A82"/>
                </a:solidFill>
                <a:latin typeface="Cambria" pitchFamily="18" charset="0"/>
              </a:rPr>
              <a:t>направление </a:t>
            </a:r>
            <a:r>
              <a:rPr lang="ru-RU" sz="1400" dirty="0">
                <a:solidFill>
                  <a:srgbClr val="0C4A82"/>
                </a:solidFill>
                <a:latin typeface="Cambria" pitchFamily="18" charset="0"/>
              </a:rPr>
              <a:t>оценочной деятельности, по которому претендент сдавал </a:t>
            </a:r>
            <a:r>
              <a:rPr lang="ru-RU" sz="1400" dirty="0" smtClean="0">
                <a:solidFill>
                  <a:srgbClr val="0C4A82"/>
                </a:solidFill>
                <a:latin typeface="Cambria" pitchFamily="18" charset="0"/>
              </a:rPr>
              <a:t>КЭ, </a:t>
            </a: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C4A82"/>
                </a:solidFill>
                <a:latin typeface="Cambria" pitchFamily="18" charset="0"/>
              </a:rPr>
              <a:t>логин </a:t>
            </a:r>
            <a:r>
              <a:rPr lang="ru-RU" sz="1400" dirty="0">
                <a:solidFill>
                  <a:srgbClr val="0C4A82"/>
                </a:solidFill>
                <a:latin typeface="Cambria" pitchFamily="18" charset="0"/>
              </a:rPr>
              <a:t>и пароль претендента, </a:t>
            </a:r>
            <a:endParaRPr lang="ru-RU" sz="1400" dirty="0" smtClean="0">
              <a:solidFill>
                <a:srgbClr val="0C4A82"/>
              </a:solidFill>
              <a:latin typeface="Cambria" pitchFamily="18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C4A82"/>
                </a:solidFill>
                <a:latin typeface="Cambria" pitchFamily="18" charset="0"/>
              </a:rPr>
              <a:t>номер </a:t>
            </a:r>
            <a:r>
              <a:rPr lang="ru-RU" sz="1400" dirty="0">
                <a:solidFill>
                  <a:srgbClr val="0C4A82"/>
                </a:solidFill>
                <a:latin typeface="Cambria" pitchFamily="18" charset="0"/>
              </a:rPr>
              <a:t>индивидуального задания, </a:t>
            </a:r>
            <a:endParaRPr lang="ru-RU" sz="1400" dirty="0" smtClean="0">
              <a:solidFill>
                <a:srgbClr val="0C4A82"/>
              </a:solidFill>
              <a:latin typeface="Cambria" pitchFamily="18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C4A82"/>
                </a:solidFill>
                <a:latin typeface="Cambria" pitchFamily="18" charset="0"/>
              </a:rPr>
              <a:t>количество </a:t>
            </a:r>
            <a:r>
              <a:rPr lang="ru-RU" sz="1400" dirty="0">
                <a:solidFill>
                  <a:srgbClr val="0C4A82"/>
                </a:solidFill>
                <a:latin typeface="Cambria" pitchFamily="18" charset="0"/>
              </a:rPr>
              <a:t>баллов, полученных претендентом за ответ на каждый вопрос </a:t>
            </a:r>
            <a:r>
              <a:rPr lang="ru-RU" sz="1400" dirty="0" smtClean="0">
                <a:solidFill>
                  <a:srgbClr val="0C4A82"/>
                </a:solidFill>
                <a:latin typeface="Cambria" pitchFamily="18" charset="0"/>
              </a:rPr>
              <a:t>ИЗ</a:t>
            </a:r>
            <a:r>
              <a:rPr lang="ru-RU" sz="1400" dirty="0" smtClean="0">
                <a:solidFill>
                  <a:srgbClr val="0C4A82"/>
                </a:solidFill>
                <a:latin typeface="Cambria" pitchFamily="18" charset="0"/>
              </a:rPr>
              <a:t>, </a:t>
            </a: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C4A82"/>
                </a:solidFill>
                <a:latin typeface="Cambria" pitchFamily="18" charset="0"/>
              </a:rPr>
              <a:t>общее </a:t>
            </a:r>
            <a:r>
              <a:rPr lang="ru-RU" sz="1400" dirty="0">
                <a:solidFill>
                  <a:srgbClr val="0C4A82"/>
                </a:solidFill>
                <a:latin typeface="Cambria" pitchFamily="18" charset="0"/>
              </a:rPr>
              <a:t>количество баллов, полученных претендентом за ответы на все вопросы </a:t>
            </a:r>
            <a:r>
              <a:rPr lang="ru-RU" sz="1400" dirty="0" smtClean="0">
                <a:solidFill>
                  <a:srgbClr val="0C4A82"/>
                </a:solidFill>
                <a:latin typeface="Cambria" pitchFamily="18" charset="0"/>
              </a:rPr>
              <a:t>ИЗ</a:t>
            </a:r>
            <a:r>
              <a:rPr lang="ru-RU" sz="1400" dirty="0" smtClean="0">
                <a:solidFill>
                  <a:srgbClr val="0C4A82"/>
                </a:solidFill>
                <a:latin typeface="Cambria" pitchFamily="18" charset="0"/>
              </a:rPr>
              <a:t>.</a:t>
            </a:r>
            <a:endParaRPr lang="ru-RU" sz="1400" dirty="0">
              <a:solidFill>
                <a:srgbClr val="0C4A82"/>
              </a:solidFill>
              <a:latin typeface="Cambria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79512" y="5566301"/>
            <a:ext cx="7920880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</a:pPr>
            <a:r>
              <a:rPr lang="ru-RU" sz="1400" b="1" i="1" u="sng" dirty="0" smtClean="0">
                <a:solidFill>
                  <a:srgbClr val="0C4A82"/>
                </a:solidFill>
                <a:latin typeface="Cambria" pitchFamily="18" charset="0"/>
              </a:rPr>
              <a:t>Претендент вправе </a:t>
            </a:r>
            <a:r>
              <a:rPr lang="ru-RU" sz="1400" i="1" u="sng" dirty="0" smtClean="0">
                <a:solidFill>
                  <a:srgbClr val="0C4A82"/>
                </a:solidFill>
                <a:latin typeface="Cambria" pitchFamily="18" charset="0"/>
              </a:rPr>
              <a:t>в течение </a:t>
            </a:r>
            <a:r>
              <a:rPr lang="ru-RU" sz="1400" b="1" i="1" u="sng" dirty="0" smtClean="0">
                <a:solidFill>
                  <a:srgbClr val="0C4A82"/>
                </a:solidFill>
                <a:latin typeface="Cambria" pitchFamily="18" charset="0"/>
              </a:rPr>
              <a:t>1 часа</a:t>
            </a:r>
            <a:r>
              <a:rPr lang="ru-RU" sz="1400" i="1" u="sng" dirty="0" smtClean="0">
                <a:solidFill>
                  <a:srgbClr val="0C4A82"/>
                </a:solidFill>
                <a:latin typeface="Cambria" pitchFamily="18" charset="0"/>
              </a:rPr>
              <a:t> с момента получения результата выполнения </a:t>
            </a:r>
            <a:r>
              <a:rPr lang="ru-RU" sz="1400" i="1" u="sng" dirty="0" smtClean="0">
                <a:solidFill>
                  <a:srgbClr val="0C4A82"/>
                </a:solidFill>
                <a:latin typeface="Cambria" pitchFamily="18" charset="0"/>
              </a:rPr>
              <a:t>ИЗ</a:t>
            </a:r>
            <a:r>
              <a:rPr lang="ru-RU" sz="1400" b="1" i="1" u="sng" dirty="0" smtClean="0">
                <a:solidFill>
                  <a:srgbClr val="0C4A82"/>
                </a:solidFill>
                <a:latin typeface="Cambria" pitchFamily="18" charset="0"/>
              </a:rPr>
              <a:t>: </a:t>
            </a:r>
          </a:p>
          <a:p>
            <a:pPr algn="just">
              <a:spcBef>
                <a:spcPts val="300"/>
              </a:spcBef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0C4A82"/>
                </a:solidFill>
                <a:latin typeface="Cambria" pitchFamily="18" charset="0"/>
              </a:rPr>
              <a:t>ознакомиться с вопросами</a:t>
            </a:r>
            <a:r>
              <a:rPr lang="ru-RU" sz="1400" dirty="0" smtClean="0">
                <a:solidFill>
                  <a:srgbClr val="0C4A82"/>
                </a:solidFill>
                <a:latin typeface="Cambria" pitchFamily="18" charset="0"/>
              </a:rPr>
              <a:t>, </a:t>
            </a:r>
            <a:r>
              <a:rPr lang="ru-RU" sz="1400" dirty="0" smtClean="0">
                <a:solidFill>
                  <a:srgbClr val="0C4A82"/>
                </a:solidFill>
                <a:latin typeface="Cambria" pitchFamily="18" charset="0"/>
              </a:rPr>
              <a:t>на которые были даны </a:t>
            </a:r>
            <a:r>
              <a:rPr lang="ru-RU" sz="1400" b="1" dirty="0" smtClean="0">
                <a:solidFill>
                  <a:srgbClr val="0C4A82"/>
                </a:solidFill>
                <a:latin typeface="Cambria" pitchFamily="18" charset="0"/>
              </a:rPr>
              <a:t>неправильные ответы либо ответы </a:t>
            </a:r>
            <a:r>
              <a:rPr lang="ru-RU" sz="1400" b="1" dirty="0" smtClean="0">
                <a:solidFill>
                  <a:srgbClr val="0C4A82"/>
                </a:solidFill>
                <a:latin typeface="Cambria" pitchFamily="18" charset="0"/>
              </a:rPr>
              <a:t>отсутствовали;</a:t>
            </a:r>
            <a:r>
              <a:rPr lang="ru-RU" sz="1400" dirty="0" smtClean="0">
                <a:solidFill>
                  <a:srgbClr val="0C4A82"/>
                </a:solidFill>
                <a:latin typeface="Cambria" pitchFamily="18" charset="0"/>
              </a:rPr>
              <a:t> </a:t>
            </a:r>
            <a:endParaRPr lang="ru-RU" sz="1400" dirty="0" smtClean="0">
              <a:solidFill>
                <a:srgbClr val="0C4A82"/>
              </a:solidFill>
              <a:latin typeface="Cambria" pitchFamily="18" charset="0"/>
            </a:endParaRPr>
          </a:p>
          <a:p>
            <a:pPr algn="just">
              <a:spcBef>
                <a:spcPts val="300"/>
              </a:spcBef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C4A82"/>
                </a:solidFill>
                <a:latin typeface="Cambria" pitchFamily="18" charset="0"/>
              </a:rPr>
              <a:t>воспользоваться </a:t>
            </a:r>
            <a:r>
              <a:rPr lang="ru-RU" sz="1400" dirty="0" smtClean="0">
                <a:solidFill>
                  <a:srgbClr val="0C4A82"/>
                </a:solidFill>
                <a:latin typeface="Cambria" pitchFamily="18" charset="0"/>
              </a:rPr>
              <a:t>учебными и (или) справочными материалами</a:t>
            </a:r>
            <a:r>
              <a:rPr lang="ru-RU" sz="1400" dirty="0" smtClean="0">
                <a:solidFill>
                  <a:srgbClr val="0C4A82"/>
                </a:solidFill>
                <a:latin typeface="Cambria" pitchFamily="18" charset="0"/>
              </a:rPr>
              <a:t>, а также сетью Интернет.</a:t>
            </a:r>
            <a:endParaRPr lang="ru-RU" sz="1400" dirty="0">
              <a:solidFill>
                <a:srgbClr val="0C4A82"/>
              </a:solidFill>
              <a:latin typeface="Cambria" pitchFamily="18" charset="0"/>
            </a:endParaRPr>
          </a:p>
        </p:txBody>
      </p:sp>
      <p:sp>
        <p:nvSpPr>
          <p:cNvPr id="18" name="TextBox 7"/>
          <p:cNvSpPr txBox="1">
            <a:spLocks noChangeArrowheads="1"/>
          </p:cNvSpPr>
          <p:nvPr/>
        </p:nvSpPr>
        <p:spPr bwMode="auto">
          <a:xfrm>
            <a:off x="3851920" y="260350"/>
            <a:ext cx="50405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0C4A82"/>
                </a:solidFill>
                <a:latin typeface="Cambria" pitchFamily="18" charset="0"/>
              </a:rPr>
              <a:t>Правила проведения и сдачи КЭ</a:t>
            </a:r>
          </a:p>
          <a:p>
            <a:pPr algn="r"/>
            <a:r>
              <a:rPr lang="ru-RU" b="1" dirty="0" smtClean="0">
                <a:solidFill>
                  <a:srgbClr val="0C4A82"/>
                </a:solidFill>
                <a:latin typeface="Cambria" pitchFamily="18" charset="0"/>
              </a:rPr>
              <a:t>Результаты</a:t>
            </a:r>
            <a:endParaRPr lang="ru-RU" dirty="0"/>
          </a:p>
        </p:txBody>
      </p:sp>
    </p:spTree>
  </p:cSld>
  <p:clrMapOvr>
    <a:masterClrMapping/>
  </p:clrMapOvr>
  <p:transition spd="slow" advTm="9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7" descr="разобранный кубик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913" y="4508500"/>
            <a:ext cx="68262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Рисунок 8" descr="собранный наполовину кубик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913" y="5229225"/>
            <a:ext cx="682625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Рисунок 9" descr="кубик СМАО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6913" y="6021388"/>
            <a:ext cx="6858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Рисунок 7" descr="SMAO_new_logo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260350"/>
            <a:ext cx="1800225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79512" y="1484784"/>
            <a:ext cx="77768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500" dirty="0" smtClean="0">
              <a:solidFill>
                <a:srgbClr val="0C4A82"/>
              </a:solidFill>
              <a:latin typeface="+mn-lt"/>
              <a:cs typeface="+mn-cs"/>
            </a:endParaRPr>
          </a:p>
          <a:p>
            <a:pPr algn="just"/>
            <a:endParaRPr lang="ru-RU" sz="1500" dirty="0">
              <a:solidFill>
                <a:srgbClr val="0C4A82"/>
              </a:solidFill>
              <a:latin typeface="+mn-lt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1309405"/>
            <a:ext cx="784887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</a:pP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Апелляция подается </a:t>
            </a:r>
            <a:r>
              <a:rPr lang="ru-RU" sz="1500" b="1" i="1" dirty="0" smtClean="0">
                <a:solidFill>
                  <a:srgbClr val="0C4A82"/>
                </a:solidFill>
                <a:latin typeface="Cambria" pitchFamily="18" charset="0"/>
              </a:rPr>
              <a:t>н</a:t>
            </a:r>
            <a:r>
              <a:rPr lang="ru-RU" sz="1500" b="1" i="1" dirty="0" smtClean="0">
                <a:solidFill>
                  <a:srgbClr val="0C4A82"/>
                </a:solidFill>
                <a:latin typeface="Cambria" pitchFamily="18" charset="0"/>
              </a:rPr>
              <a:t>епосредственно </a:t>
            </a:r>
            <a:r>
              <a:rPr lang="ru-RU" sz="1500" b="1" i="1" dirty="0" smtClean="0">
                <a:solidFill>
                  <a:srgbClr val="0C4A82"/>
                </a:solidFill>
                <a:latin typeface="Cambria" pitchFamily="18" charset="0"/>
              </a:rPr>
              <a:t>после ознакомления с результатом квалификационного экзамена </a:t>
            </a:r>
            <a:r>
              <a:rPr lang="ru-RU" sz="1500" b="1" i="1" u="sng" dirty="0" smtClean="0">
                <a:solidFill>
                  <a:srgbClr val="C00000"/>
                </a:solidFill>
                <a:latin typeface="Cambria" pitchFamily="18" charset="0"/>
              </a:rPr>
              <a:t>в </a:t>
            </a:r>
            <a:r>
              <a:rPr lang="ru-RU" sz="1500" b="1" i="1" u="sng" dirty="0" smtClean="0">
                <a:solidFill>
                  <a:srgbClr val="C00000"/>
                </a:solidFill>
                <a:latin typeface="Cambria" pitchFamily="18" charset="0"/>
              </a:rPr>
              <a:t>день проведения </a:t>
            </a:r>
            <a:r>
              <a:rPr lang="ru-RU" sz="1500" b="1" i="1" u="sng" dirty="0" smtClean="0">
                <a:solidFill>
                  <a:srgbClr val="C00000"/>
                </a:solidFill>
                <a:latin typeface="Cambria" pitchFamily="18" charset="0"/>
              </a:rPr>
              <a:t>КЭ </a:t>
            </a: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в </a:t>
            </a: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уполномоченный </a:t>
            </a: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орган</a:t>
            </a:r>
            <a:endParaRPr lang="ru-RU" sz="1500" dirty="0" smtClean="0">
              <a:solidFill>
                <a:srgbClr val="0C4A82"/>
              </a:solidFill>
              <a:latin typeface="Cambria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ru-RU" sz="1500" b="1" u="sng" dirty="0" smtClean="0">
                <a:solidFill>
                  <a:srgbClr val="0C4A82"/>
                </a:solidFill>
                <a:latin typeface="Cambria" pitchFamily="18" charset="0"/>
              </a:rPr>
              <a:t>Апелляция </a:t>
            </a:r>
            <a:r>
              <a:rPr lang="ru-RU" sz="1500" b="1" u="sng" dirty="0" smtClean="0">
                <a:solidFill>
                  <a:srgbClr val="0C4A82"/>
                </a:solidFill>
                <a:latin typeface="Cambria" pitchFamily="18" charset="0"/>
              </a:rPr>
              <a:t>в произвольной форме </a:t>
            </a: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должна содержать:</a:t>
            </a:r>
            <a:endParaRPr lang="ru-RU" sz="1500" b="1" u="sng" dirty="0" smtClean="0">
              <a:solidFill>
                <a:srgbClr val="0C4A82"/>
              </a:solidFill>
              <a:latin typeface="Cambria" pitchFamily="18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фамилию, имя, отчество (последнее – при наличии) претендента,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логин и пароль, присвоенные претенденту при регистрации на сдачу КЭ,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суть </a:t>
            </a: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апелляции с ее обоснованием.</a:t>
            </a:r>
            <a:endParaRPr lang="ru-RU" sz="1500" dirty="0" smtClean="0">
              <a:solidFill>
                <a:srgbClr val="0C4A82"/>
              </a:solidFill>
              <a:latin typeface="Cambria" pitchFamily="18" charset="0"/>
            </a:endParaRPr>
          </a:p>
          <a:p>
            <a:pPr algn="just">
              <a:spcBef>
                <a:spcPts val="900"/>
              </a:spcBef>
            </a:pP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Прием апелляции обеспечивается </a:t>
            </a:r>
            <a:r>
              <a:rPr lang="ru-RU" sz="1500" b="1" dirty="0" smtClean="0">
                <a:solidFill>
                  <a:srgbClr val="0C4A82"/>
                </a:solidFill>
                <a:latin typeface="Cambria" pitchFamily="18" charset="0"/>
              </a:rPr>
              <a:t>оператором</a:t>
            </a: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.</a:t>
            </a:r>
          </a:p>
          <a:p>
            <a:pPr algn="just">
              <a:spcBef>
                <a:spcPts val="900"/>
              </a:spcBef>
            </a:pPr>
            <a:r>
              <a:rPr lang="ru-RU" sz="1500" b="1" i="1" u="sng" dirty="0" smtClean="0">
                <a:solidFill>
                  <a:srgbClr val="0C4A82"/>
                </a:solidFill>
                <a:latin typeface="Cambria" pitchFamily="18" charset="0"/>
              </a:rPr>
              <a:t>Апелляционная комиссия</a:t>
            </a: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 – представители уполномоченного органа (не менее 5 членов). Информация о составе размещается на сайте. Заседание правомочно, если присутствует более половины состава. Решение принято, если более половины присутствующих проголосовало. </a:t>
            </a:r>
          </a:p>
          <a:p>
            <a:pPr algn="just">
              <a:spcBef>
                <a:spcPts val="900"/>
              </a:spcBef>
            </a:pPr>
            <a:r>
              <a:rPr lang="ru-RU" sz="1500" b="1" dirty="0" smtClean="0">
                <a:solidFill>
                  <a:srgbClr val="0C4A82"/>
                </a:solidFill>
                <a:latin typeface="Cambria" pitchFamily="18" charset="0"/>
              </a:rPr>
              <a:t>20 рабочих дней</a:t>
            </a: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 на рассмотрение. </a:t>
            </a:r>
          </a:p>
          <a:p>
            <a:pPr algn="just">
              <a:spcBef>
                <a:spcPts val="900"/>
              </a:spcBef>
            </a:pP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В случае удовлетворения апелляции выносится решение о пересчете баллов.</a:t>
            </a:r>
          </a:p>
          <a:p>
            <a:pPr algn="just">
              <a:spcBef>
                <a:spcPts val="900"/>
              </a:spcBef>
            </a:pP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В случае если по результатам пересчета баллов претендент считается сдавшим КЭ, оператором по решению уполномоченного органа в соответствующий протокол проведения КЭ вносятся дополнения.</a:t>
            </a:r>
          </a:p>
          <a:p>
            <a:pPr algn="just">
              <a:spcBef>
                <a:spcPts val="900"/>
              </a:spcBef>
            </a:pP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Результаты в виде выписки из протокола в течение 3 р.д. с даты после заседания направляются на адрес </a:t>
            </a:r>
            <a:r>
              <a:rPr lang="ru-RU" sz="1500" dirty="0" err="1" smtClean="0">
                <a:solidFill>
                  <a:srgbClr val="0C4A82"/>
                </a:solidFill>
                <a:latin typeface="Cambria" pitchFamily="18" charset="0"/>
              </a:rPr>
              <a:t>эл</a:t>
            </a: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. почты претендента.</a:t>
            </a:r>
            <a:endParaRPr lang="ru-RU" sz="1500" dirty="0" smtClean="0">
              <a:solidFill>
                <a:srgbClr val="0C4A82"/>
              </a:solidFill>
              <a:latin typeface="Cambria" pitchFamily="18" charset="0"/>
            </a:endParaRP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3851920" y="260350"/>
            <a:ext cx="50405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0C4A82"/>
                </a:solidFill>
                <a:latin typeface="Cambria" pitchFamily="18" charset="0"/>
              </a:rPr>
              <a:t>Правила проведения и сдачи КЭ</a:t>
            </a:r>
          </a:p>
          <a:p>
            <a:pPr algn="r"/>
            <a:r>
              <a:rPr lang="ru-RU" b="1" dirty="0" smtClean="0">
                <a:solidFill>
                  <a:srgbClr val="0C4A82"/>
                </a:solidFill>
                <a:latin typeface="Cambria" pitchFamily="18" charset="0"/>
              </a:rPr>
              <a:t>Апелляция</a:t>
            </a:r>
            <a:endParaRPr lang="ru-RU" dirty="0"/>
          </a:p>
        </p:txBody>
      </p:sp>
    </p:spTree>
  </p:cSld>
  <p:clrMapOvr>
    <a:masterClrMapping/>
  </p:clrMapOvr>
  <p:transition spd="slow" advTm="9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7" descr="разобранный кубик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913" y="4508500"/>
            <a:ext cx="68262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Рисунок 8" descr="собранный наполовину кубик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913" y="5229225"/>
            <a:ext cx="682625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Рисунок 9" descr="кубик СМАО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6913" y="6021388"/>
            <a:ext cx="6858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Рисунок 7" descr="SMAO_new_logo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260350"/>
            <a:ext cx="1800225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TextBox 7"/>
          <p:cNvSpPr txBox="1">
            <a:spLocks noChangeArrowheads="1"/>
          </p:cNvSpPr>
          <p:nvPr/>
        </p:nvSpPr>
        <p:spPr bwMode="auto">
          <a:xfrm>
            <a:off x="3851920" y="260350"/>
            <a:ext cx="50405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0C4A82"/>
                </a:solidFill>
                <a:latin typeface="Cambria" pitchFamily="18" charset="0"/>
              </a:rPr>
              <a:t>Порядок </a:t>
            </a:r>
            <a:r>
              <a:rPr lang="ru-RU" b="1" dirty="0" smtClean="0">
                <a:solidFill>
                  <a:srgbClr val="0C4A82"/>
                </a:solidFill>
                <a:latin typeface="Cambria" pitchFamily="18" charset="0"/>
              </a:rPr>
              <a:t>выдачи</a:t>
            </a:r>
            <a:endParaRPr lang="ru-RU" b="1" dirty="0" smtClean="0">
              <a:solidFill>
                <a:srgbClr val="0C4A82"/>
              </a:solidFill>
              <a:latin typeface="Cambria" pitchFamily="18" charset="0"/>
            </a:endParaRPr>
          </a:p>
          <a:p>
            <a:pPr algn="r"/>
            <a:r>
              <a:rPr lang="ru-RU" b="1" dirty="0" smtClean="0">
                <a:solidFill>
                  <a:srgbClr val="0C4A82"/>
                </a:solidFill>
                <a:latin typeface="Cambria" pitchFamily="18" charset="0"/>
              </a:rPr>
              <a:t>квалификационного аттестата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1484784"/>
            <a:ext cx="77768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500" dirty="0" smtClean="0">
              <a:solidFill>
                <a:srgbClr val="0C4A82"/>
              </a:solidFill>
              <a:latin typeface="+mn-lt"/>
              <a:cs typeface="+mn-cs"/>
            </a:endParaRPr>
          </a:p>
          <a:p>
            <a:pPr algn="just"/>
            <a:endParaRPr lang="ru-RU" sz="1500" dirty="0">
              <a:solidFill>
                <a:srgbClr val="0C4A82"/>
              </a:solidFill>
              <a:latin typeface="+mn-lt"/>
              <a:cs typeface="+mn-cs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251520" y="1268760"/>
          <a:ext cx="792088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 spd="slow" advTm="9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7" descr="разобранный кубик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913" y="4508500"/>
            <a:ext cx="68262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Рисунок 8" descr="собранный наполовину кубик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913" y="5229225"/>
            <a:ext cx="682625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Рисунок 9" descr="кубик СМАО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6913" y="6021388"/>
            <a:ext cx="6858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Рисунок 7" descr="SMAO_new_logo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260350"/>
            <a:ext cx="1800225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79512" y="1484784"/>
            <a:ext cx="77768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500" dirty="0" smtClean="0">
              <a:solidFill>
                <a:srgbClr val="0C4A82"/>
              </a:solidFill>
              <a:latin typeface="+mn-lt"/>
              <a:cs typeface="+mn-cs"/>
            </a:endParaRPr>
          </a:p>
          <a:p>
            <a:pPr algn="just"/>
            <a:endParaRPr lang="ru-RU" sz="1500" dirty="0">
              <a:solidFill>
                <a:srgbClr val="0C4A82"/>
              </a:solidFill>
              <a:latin typeface="+mn-lt"/>
              <a:cs typeface="+mn-cs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251520" y="1268760"/>
          <a:ext cx="7920880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971600" y="2060848"/>
            <a:ext cx="7200800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buFont typeface="Wingdings" pitchFamily="2" charset="2"/>
              <a:buChar char="ü"/>
            </a:pPr>
            <a:r>
              <a:rPr lang="ru-RU" sz="1500" dirty="0">
                <a:solidFill>
                  <a:srgbClr val="0C4A82"/>
                </a:solidFill>
                <a:latin typeface="Cambria" pitchFamily="18" charset="0"/>
              </a:rPr>
              <a:t>фамилия, имя, отчество (последнее – при наличии</a:t>
            </a: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);</a:t>
            </a:r>
          </a:p>
          <a:p>
            <a:pPr>
              <a:spcBef>
                <a:spcPts val="300"/>
              </a:spcBef>
              <a:buFont typeface="Wingdings" pitchFamily="2" charset="2"/>
              <a:buChar char="ü"/>
            </a:pP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число, месяц,  год и место рождения;</a:t>
            </a:r>
            <a:endParaRPr lang="ru-RU" sz="1500" dirty="0">
              <a:solidFill>
                <a:srgbClr val="0C4A82"/>
              </a:solidFill>
              <a:latin typeface="Cambria" pitchFamily="18" charset="0"/>
            </a:endParaRPr>
          </a:p>
          <a:p>
            <a:pPr algn="just">
              <a:spcBef>
                <a:spcPts val="300"/>
              </a:spcBef>
              <a:buFont typeface="Wingdings" pitchFamily="2" charset="2"/>
              <a:buChar char="ü"/>
            </a:pPr>
            <a:r>
              <a:rPr lang="ru-RU" sz="1500" b="1" dirty="0">
                <a:solidFill>
                  <a:srgbClr val="0C4A82"/>
                </a:solidFill>
                <a:latin typeface="Cambria" pitchFamily="18" charset="0"/>
              </a:rPr>
              <a:t>адрес электронной почты</a:t>
            </a:r>
            <a:r>
              <a:rPr lang="ru-RU" sz="1500" dirty="0">
                <a:solidFill>
                  <a:srgbClr val="0C4A82"/>
                </a:solidFill>
                <a:latin typeface="Cambria" pitchFamily="18" charset="0"/>
              </a:rPr>
              <a:t>, контактный телефон;</a:t>
            </a:r>
          </a:p>
          <a:p>
            <a:pPr algn="just">
              <a:spcBef>
                <a:spcPts val="300"/>
              </a:spcBef>
              <a:buFont typeface="Wingdings" pitchFamily="2" charset="2"/>
              <a:buChar char="ü"/>
            </a:pP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направление </a:t>
            </a: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оценочной деятельности, по которому сдан КЭ</a:t>
            </a:r>
            <a:endParaRPr lang="ru-RU" sz="1500" dirty="0">
              <a:solidFill>
                <a:srgbClr val="0C4A82"/>
              </a:solidFill>
              <a:latin typeface="Cambr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3212976"/>
            <a:ext cx="8064896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sz="1500" b="1" i="1" u="sng" dirty="0" smtClean="0">
                <a:solidFill>
                  <a:srgbClr val="0C4A82"/>
                </a:solidFill>
                <a:latin typeface="Cambria" pitchFamily="18" charset="0"/>
              </a:rPr>
              <a:t>Приложения к заявлению</a:t>
            </a: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: копии документов или заверенные в установленном порядке выписки из документов, подтверждающих наличие у претендента стажа (опыта работы) в области оценочной деятельности.</a:t>
            </a:r>
          </a:p>
          <a:p>
            <a:pPr algn="just">
              <a:spcBef>
                <a:spcPts val="600"/>
              </a:spcBef>
            </a:pPr>
            <a:r>
              <a:rPr lang="ru-RU" sz="1500" b="1" i="1" u="sng" dirty="0">
                <a:solidFill>
                  <a:srgbClr val="0C4A82"/>
                </a:solidFill>
                <a:latin typeface="Cambria" pitchFamily="18" charset="0"/>
              </a:rPr>
              <a:t>Стаж (</a:t>
            </a:r>
            <a:r>
              <a:rPr lang="ru-RU" sz="1500" b="1" i="1" u="sng" dirty="0" smtClean="0">
                <a:solidFill>
                  <a:srgbClr val="0C4A82"/>
                </a:solidFill>
                <a:latin typeface="Cambria" pitchFamily="18" charset="0"/>
              </a:rPr>
              <a:t>опыт) </a:t>
            </a:r>
            <a:r>
              <a:rPr lang="ru-RU" sz="1500" b="1" i="1" u="sng" dirty="0" smtClean="0">
                <a:solidFill>
                  <a:srgbClr val="0C4A82"/>
                </a:solidFill>
                <a:latin typeface="Cambria" pitchFamily="18" charset="0"/>
              </a:rPr>
              <a:t>работы,  связанной </a:t>
            </a:r>
            <a:r>
              <a:rPr lang="ru-RU" sz="1500" b="1" i="1" u="sng" dirty="0" smtClean="0">
                <a:solidFill>
                  <a:srgbClr val="0C4A82"/>
                </a:solidFill>
                <a:latin typeface="Cambria" pitchFamily="18" charset="0"/>
              </a:rPr>
              <a:t>с осуществлением оценочной деятельности </a:t>
            </a: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может </a:t>
            </a:r>
            <a:r>
              <a:rPr lang="ru-RU" sz="1500" dirty="0">
                <a:solidFill>
                  <a:srgbClr val="0C4A82"/>
                </a:solidFill>
                <a:latin typeface="Cambria" pitchFamily="18" charset="0"/>
              </a:rPr>
              <a:t>быть </a:t>
            </a: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подтвержден: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§"/>
            </a:pP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 </a:t>
            </a:r>
            <a:r>
              <a:rPr lang="ru-RU" sz="1500" dirty="0">
                <a:solidFill>
                  <a:srgbClr val="0C4A82"/>
                </a:solidFill>
                <a:latin typeface="Cambria" pitchFamily="18" charset="0"/>
              </a:rPr>
              <a:t>соответствующими записями в трудовой книжке, </a:t>
            </a:r>
            <a:endParaRPr lang="ru-RU" sz="1500" dirty="0" smtClean="0">
              <a:solidFill>
                <a:srgbClr val="0C4A82"/>
              </a:solidFill>
              <a:latin typeface="Cambria" pitchFamily="18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§"/>
            </a:pP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трудовым </a:t>
            </a:r>
            <a:r>
              <a:rPr lang="ru-RU" sz="1500" dirty="0">
                <a:solidFill>
                  <a:srgbClr val="0C4A82"/>
                </a:solidFill>
                <a:latin typeface="Cambria" pitchFamily="18" charset="0"/>
              </a:rPr>
              <a:t>договором с приложением должностной инструкции, </a:t>
            </a:r>
            <a:endParaRPr lang="ru-RU" sz="1500" dirty="0" smtClean="0">
              <a:solidFill>
                <a:srgbClr val="0C4A82"/>
              </a:solidFill>
              <a:latin typeface="Cambria" pitchFamily="18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§"/>
            </a:pP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договором </a:t>
            </a:r>
            <a:r>
              <a:rPr lang="ru-RU" sz="1500" dirty="0">
                <a:solidFill>
                  <a:srgbClr val="0C4A82"/>
                </a:solidFill>
                <a:latin typeface="Cambria" pitchFamily="18" charset="0"/>
              </a:rPr>
              <a:t>на проведение оценки </a:t>
            </a: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объектов оценки в течение трех лет, </a:t>
            </a:r>
            <a:endParaRPr lang="ru-RU" sz="1500" dirty="0" smtClean="0">
              <a:solidFill>
                <a:srgbClr val="0C4A82"/>
              </a:solidFill>
              <a:latin typeface="Cambria" pitchFamily="18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§"/>
            </a:pP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выпиской </a:t>
            </a:r>
            <a:r>
              <a:rPr lang="ru-RU" sz="1500" dirty="0">
                <a:solidFill>
                  <a:srgbClr val="0C4A82"/>
                </a:solidFill>
                <a:latin typeface="Cambria" pitchFamily="18" charset="0"/>
              </a:rPr>
              <a:t>из реестра </a:t>
            </a: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СРО о </a:t>
            </a:r>
            <a:r>
              <a:rPr lang="ru-RU" sz="1500" dirty="0">
                <a:solidFill>
                  <a:srgbClr val="0C4A82"/>
                </a:solidFill>
                <a:latin typeface="Cambria" pitchFamily="18" charset="0"/>
              </a:rPr>
              <a:t>выполненных отчетах об оценке, </a:t>
            </a:r>
            <a:endParaRPr lang="ru-RU" sz="1500" dirty="0" smtClean="0">
              <a:solidFill>
                <a:srgbClr val="0C4A82"/>
              </a:solidFill>
              <a:latin typeface="Cambria" pitchFamily="18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§"/>
            </a:pP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выпиской </a:t>
            </a:r>
            <a:r>
              <a:rPr lang="ru-RU" sz="1500" dirty="0">
                <a:solidFill>
                  <a:srgbClr val="0C4A82"/>
                </a:solidFill>
                <a:latin typeface="Cambria" pitchFamily="18" charset="0"/>
              </a:rPr>
              <a:t>из реестра </a:t>
            </a: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СРО о </a:t>
            </a:r>
            <a:r>
              <a:rPr lang="ru-RU" sz="1500" dirty="0">
                <a:solidFill>
                  <a:srgbClr val="0C4A82"/>
                </a:solidFill>
                <a:latin typeface="Cambria" pitchFamily="18" charset="0"/>
              </a:rPr>
              <a:t>подготовленных экспертных заключениях на </a:t>
            </a: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отчеты. </a:t>
            </a:r>
            <a:endParaRPr lang="ru-RU" sz="1500" dirty="0">
              <a:solidFill>
                <a:srgbClr val="0C4A82"/>
              </a:solidFill>
              <a:latin typeface="Cambria" pitchFamily="18" charset="0"/>
            </a:endParaRPr>
          </a:p>
          <a:p>
            <a:pPr>
              <a:spcBef>
                <a:spcPts val="0"/>
              </a:spcBef>
            </a:pPr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</a:rPr>
              <a:t>!!!</a:t>
            </a:r>
            <a:r>
              <a:rPr lang="ru-RU" sz="2800" b="1" dirty="0" smtClean="0">
                <a:solidFill>
                  <a:srgbClr val="0C4A82"/>
                </a:solidFill>
                <a:latin typeface="Cambria" pitchFamily="18" charset="0"/>
              </a:rPr>
              <a:t> </a:t>
            </a:r>
            <a:r>
              <a:rPr lang="ru-RU" sz="1500" b="1" dirty="0" smtClean="0">
                <a:solidFill>
                  <a:srgbClr val="0C4A82"/>
                </a:solidFill>
                <a:latin typeface="Cambria" pitchFamily="18" charset="0"/>
              </a:rPr>
              <a:t>Заявление о выдаче КА </a:t>
            </a: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претендент предоставляет в уполномоченный орган </a:t>
            </a:r>
            <a:r>
              <a:rPr lang="ru-RU" sz="1500" b="1" dirty="0" smtClean="0">
                <a:solidFill>
                  <a:srgbClr val="C00000"/>
                </a:solidFill>
                <a:latin typeface="Cambria" pitchFamily="18" charset="0"/>
              </a:rPr>
              <a:t>лично</a:t>
            </a: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 либо </a:t>
            </a:r>
            <a:r>
              <a:rPr lang="ru-RU" sz="1500" b="1" dirty="0" smtClean="0">
                <a:solidFill>
                  <a:srgbClr val="C00000"/>
                </a:solidFill>
                <a:latin typeface="Cambria" pitchFamily="18" charset="0"/>
              </a:rPr>
              <a:t>почтовым отправлением </a:t>
            </a: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с уведомлением о вручении и описью вложений.</a:t>
            </a:r>
          </a:p>
          <a:p>
            <a:pPr algn="just">
              <a:spcBef>
                <a:spcPts val="0"/>
              </a:spcBef>
            </a:pP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Уполномоченный орган регистрирует заявление в день его получения.</a:t>
            </a:r>
            <a:endParaRPr lang="ru-RU" sz="1500" dirty="0" smtClean="0">
              <a:solidFill>
                <a:srgbClr val="0C4A82"/>
              </a:solidFill>
              <a:latin typeface="Cambria" pitchFamily="18" charset="0"/>
            </a:endParaRPr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3851920" y="260350"/>
            <a:ext cx="50405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0C4A82"/>
                </a:solidFill>
                <a:latin typeface="Cambria" pitchFamily="18" charset="0"/>
              </a:rPr>
              <a:t>Порядок </a:t>
            </a:r>
            <a:r>
              <a:rPr lang="ru-RU" b="1" dirty="0" smtClean="0">
                <a:solidFill>
                  <a:srgbClr val="0C4A82"/>
                </a:solidFill>
                <a:latin typeface="Cambria" pitchFamily="18" charset="0"/>
              </a:rPr>
              <a:t>выдачи </a:t>
            </a:r>
            <a:r>
              <a:rPr lang="ru-RU" b="1" dirty="0" smtClean="0">
                <a:solidFill>
                  <a:srgbClr val="0C4A82"/>
                </a:solidFill>
                <a:latin typeface="Cambria" pitchFamily="18" charset="0"/>
              </a:rPr>
              <a:t>КА</a:t>
            </a:r>
          </a:p>
          <a:p>
            <a:pPr algn="r"/>
            <a:r>
              <a:rPr lang="ru-RU" b="1" dirty="0" smtClean="0">
                <a:solidFill>
                  <a:srgbClr val="0C4A82"/>
                </a:solidFill>
                <a:latin typeface="Cambria" pitchFamily="18" charset="0"/>
              </a:rPr>
              <a:t>Заявление</a:t>
            </a:r>
            <a:endParaRPr lang="ru-RU" dirty="0"/>
          </a:p>
        </p:txBody>
      </p:sp>
    </p:spTree>
  </p:cSld>
  <p:clrMapOvr>
    <a:masterClrMapping/>
  </p:clrMapOvr>
  <p:transition spd="slow" advTm="9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7" descr="разобранный кубик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913" y="4508500"/>
            <a:ext cx="68262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Рисунок 8" descr="собранный наполовину кубик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913" y="5229225"/>
            <a:ext cx="682625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Рисунок 9" descr="кубик СМАО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6913" y="6021388"/>
            <a:ext cx="6858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Рисунок 7" descr="SMAO_new_logo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260350"/>
            <a:ext cx="1800225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79512" y="1606734"/>
            <a:ext cx="77768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500" dirty="0" smtClean="0">
              <a:solidFill>
                <a:srgbClr val="0C4A82"/>
              </a:solidFill>
              <a:latin typeface="+mn-lt"/>
              <a:cs typeface="+mn-cs"/>
            </a:endParaRPr>
          </a:p>
          <a:p>
            <a:pPr algn="just"/>
            <a:endParaRPr lang="ru-RU" sz="1500" dirty="0">
              <a:solidFill>
                <a:srgbClr val="0C4A82"/>
              </a:solidFill>
              <a:latin typeface="+mn-lt"/>
              <a:cs typeface="+mn-cs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251520" y="1390710"/>
          <a:ext cx="7920880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971600" y="2212122"/>
            <a:ext cx="7200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ru-RU" sz="1500" b="1" i="1" u="sng" dirty="0" smtClean="0">
                <a:solidFill>
                  <a:srgbClr val="0C4A82"/>
                </a:solidFill>
                <a:latin typeface="Cambria" pitchFamily="18" charset="0"/>
              </a:rPr>
              <a:t>Основания отказа в выдаче КА (ст. </a:t>
            </a:r>
            <a:r>
              <a:rPr lang="ru-RU" sz="1500" b="1" i="1" u="sng" dirty="0" smtClean="0">
                <a:solidFill>
                  <a:srgbClr val="0C4A82"/>
                </a:solidFill>
                <a:latin typeface="Cambria" pitchFamily="18" charset="0"/>
              </a:rPr>
              <a:t>21.2 </a:t>
            </a:r>
            <a:r>
              <a:rPr lang="ru-RU" sz="1500" b="1" i="1" u="sng" dirty="0" smtClean="0">
                <a:solidFill>
                  <a:srgbClr val="0C4A82"/>
                </a:solidFill>
                <a:latin typeface="Cambria" pitchFamily="18" charset="0"/>
              </a:rPr>
              <a:t>ФЗ-135):</a:t>
            </a:r>
            <a:endParaRPr lang="ru-RU" sz="1500" dirty="0" smtClean="0">
              <a:solidFill>
                <a:srgbClr val="0C4A82"/>
              </a:solidFill>
              <a:latin typeface="Cambria" pitchFamily="18" charset="0"/>
            </a:endParaRPr>
          </a:p>
          <a:p>
            <a:pPr>
              <a:spcBef>
                <a:spcPts val="300"/>
              </a:spcBef>
              <a:buFont typeface="Wingdings" pitchFamily="2" charset="2"/>
              <a:buChar char="ü"/>
            </a:pP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 претендент не соответствует требованиям (не сдал КЭ / нет стажа)</a:t>
            </a:r>
          </a:p>
          <a:p>
            <a:pPr>
              <a:spcBef>
                <a:spcPts val="300"/>
              </a:spcBef>
              <a:buFont typeface="Wingdings" pitchFamily="2" charset="2"/>
              <a:buChar char="ü"/>
            </a:pP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 после сдачи КЭ обнаруживается несоответствие претендента (отсутствие ВО </a:t>
            </a:r>
            <a:r>
              <a:rPr lang="ru-RU" sz="1500" dirty="0">
                <a:solidFill>
                  <a:srgbClr val="0C4A82"/>
                </a:solidFill>
                <a:latin typeface="Cambria" pitchFamily="18" charset="0"/>
              </a:rPr>
              <a:t>и(или) ПП в области </a:t>
            </a: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ОД</a:t>
            </a: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).</a:t>
            </a:r>
          </a:p>
          <a:p>
            <a:pPr>
              <a:spcBef>
                <a:spcPts val="1200"/>
              </a:spcBef>
            </a:pP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Решение об отказе  в выдаче КА может быть оспорено в суде.</a:t>
            </a:r>
            <a:endParaRPr lang="ru-RU" sz="1500" dirty="0">
              <a:solidFill>
                <a:srgbClr val="0C4A82"/>
              </a:solidFill>
              <a:latin typeface="Cambria" pitchFamily="18" charset="0"/>
            </a:endParaRPr>
          </a:p>
        </p:txBody>
      </p:sp>
      <p:graphicFrame>
        <p:nvGraphicFramePr>
          <p:cNvPr id="22" name="Схема 21"/>
          <p:cNvGraphicFramePr/>
          <p:nvPr/>
        </p:nvGraphicFramePr>
        <p:xfrm>
          <a:off x="251520" y="4055006"/>
          <a:ext cx="7920880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971600" y="4963234"/>
            <a:ext cx="7200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Уведомление электронным сообщением с </a:t>
            </a:r>
            <a:r>
              <a:rPr lang="ru-RU" sz="1500" b="1" dirty="0" smtClean="0">
                <a:solidFill>
                  <a:srgbClr val="0C4A82"/>
                </a:solidFill>
                <a:latin typeface="Cambria" pitchFamily="18" charset="0"/>
              </a:rPr>
              <a:t>указанием информации о месте и времени выдачи квалификационного аттестата.</a:t>
            </a:r>
            <a:endParaRPr lang="ru-RU" sz="1500" b="1" dirty="0">
              <a:solidFill>
                <a:srgbClr val="0C4A82"/>
              </a:solidFill>
              <a:latin typeface="Cambria" pitchFamily="18" charset="0"/>
            </a:endParaRPr>
          </a:p>
        </p:txBody>
      </p:sp>
      <p:sp>
        <p:nvSpPr>
          <p:cNvPr id="25" name="TextBox 7"/>
          <p:cNvSpPr txBox="1">
            <a:spLocks noChangeArrowheads="1"/>
          </p:cNvSpPr>
          <p:nvPr/>
        </p:nvSpPr>
        <p:spPr bwMode="auto">
          <a:xfrm>
            <a:off x="3851920" y="260350"/>
            <a:ext cx="50405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0C4A82"/>
                </a:solidFill>
                <a:latin typeface="Cambria" pitchFamily="18" charset="0"/>
              </a:rPr>
              <a:t>Порядок </a:t>
            </a:r>
            <a:r>
              <a:rPr lang="ru-RU" b="1" dirty="0" smtClean="0">
                <a:solidFill>
                  <a:srgbClr val="0C4A82"/>
                </a:solidFill>
                <a:latin typeface="Cambria" pitchFamily="18" charset="0"/>
              </a:rPr>
              <a:t>выдачи </a:t>
            </a:r>
            <a:r>
              <a:rPr lang="ru-RU" b="1" dirty="0" smtClean="0">
                <a:solidFill>
                  <a:srgbClr val="0C4A82"/>
                </a:solidFill>
                <a:latin typeface="Cambria" pitchFamily="18" charset="0"/>
              </a:rPr>
              <a:t>КА</a:t>
            </a:r>
          </a:p>
          <a:p>
            <a:pPr algn="r"/>
            <a:r>
              <a:rPr lang="ru-RU" b="1" dirty="0" smtClean="0">
                <a:solidFill>
                  <a:srgbClr val="0C4A82"/>
                </a:solidFill>
                <a:latin typeface="Cambria" pitchFamily="18" charset="0"/>
              </a:rPr>
              <a:t>Решение, уведомление</a:t>
            </a:r>
            <a:endParaRPr lang="ru-RU" dirty="0"/>
          </a:p>
        </p:txBody>
      </p:sp>
    </p:spTree>
  </p:cSld>
  <p:clrMapOvr>
    <a:masterClrMapping/>
  </p:clrMapOvr>
  <p:transition spd="slow" advTm="9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7" descr="разобранный кубик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913" y="4508500"/>
            <a:ext cx="68262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Рисунок 8" descr="собранный наполовину кубик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913" y="5229225"/>
            <a:ext cx="682625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Рисунок 9" descr="кубик СМАО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6913" y="6021388"/>
            <a:ext cx="6858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Рисунок 7" descr="SMAO_new_logo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260350"/>
            <a:ext cx="1800225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79512" y="1484784"/>
            <a:ext cx="77768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500" dirty="0" smtClean="0">
              <a:solidFill>
                <a:srgbClr val="0C4A82"/>
              </a:solidFill>
              <a:latin typeface="+mn-lt"/>
              <a:cs typeface="+mn-cs"/>
            </a:endParaRPr>
          </a:p>
          <a:p>
            <a:pPr algn="just"/>
            <a:endParaRPr lang="ru-RU" sz="1500" dirty="0">
              <a:solidFill>
                <a:srgbClr val="0C4A82"/>
              </a:solidFill>
              <a:latin typeface="+mn-lt"/>
              <a:cs typeface="+mn-cs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251520" y="1268760"/>
          <a:ext cx="7920880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51520" y="3082022"/>
            <a:ext cx="806489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sz="1500" b="1" i="1" u="sng" dirty="0" smtClean="0">
                <a:solidFill>
                  <a:srgbClr val="0C4A82"/>
                </a:solidFill>
                <a:latin typeface="Cambria" pitchFamily="18" charset="0"/>
              </a:rPr>
              <a:t>Выдача КА осуществляется:</a:t>
            </a:r>
          </a:p>
          <a:p>
            <a:pPr algn="just">
              <a:spcBef>
                <a:spcPts val="600"/>
              </a:spcBef>
              <a:buFontTx/>
              <a:buChar char="-"/>
            </a:pPr>
            <a:r>
              <a:rPr lang="ru-RU" sz="1500" b="1" dirty="0" smtClean="0">
                <a:solidFill>
                  <a:srgbClr val="0C4A82"/>
                </a:solidFill>
                <a:latin typeface="Cambria" pitchFamily="18" charset="0"/>
              </a:rPr>
              <a:t> лицу, </a:t>
            </a:r>
            <a:r>
              <a:rPr lang="ru-RU" sz="1500" b="1" dirty="0" smtClean="0">
                <a:solidFill>
                  <a:srgbClr val="0C4A82"/>
                </a:solidFill>
                <a:latin typeface="Cambria" pitchFamily="18" charset="0"/>
              </a:rPr>
              <a:t>сдавшему </a:t>
            </a:r>
            <a:r>
              <a:rPr lang="ru-RU" sz="1500" b="1" dirty="0" smtClean="0">
                <a:solidFill>
                  <a:srgbClr val="0C4A82"/>
                </a:solidFill>
                <a:latin typeface="Cambria" pitchFamily="18" charset="0"/>
              </a:rPr>
              <a:t>КЭ</a:t>
            </a: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, при </a:t>
            </a: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предъявлении паспорта </a:t>
            </a: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или </a:t>
            </a: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иного документа, удостоверяющего его </a:t>
            </a: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личность, </a:t>
            </a:r>
          </a:p>
          <a:p>
            <a:pPr algn="just">
              <a:spcBef>
                <a:spcPts val="600"/>
              </a:spcBef>
              <a:buFontTx/>
              <a:buChar char="-"/>
            </a:pPr>
            <a:r>
              <a:rPr lang="ru-RU" sz="1500" b="1" dirty="0" smtClean="0">
                <a:solidFill>
                  <a:srgbClr val="0C4A82"/>
                </a:solidFill>
                <a:latin typeface="Cambria" pitchFamily="18" charset="0"/>
              </a:rPr>
              <a:t> либо </a:t>
            </a:r>
            <a:r>
              <a:rPr lang="ru-RU" sz="1500" b="1" dirty="0" smtClean="0">
                <a:solidFill>
                  <a:srgbClr val="0C4A82"/>
                </a:solidFill>
                <a:latin typeface="Cambria" pitchFamily="18" charset="0"/>
              </a:rPr>
              <a:t>представителю </a:t>
            </a:r>
            <a:r>
              <a:rPr lang="ru-RU" sz="1500" b="1" dirty="0" smtClean="0">
                <a:solidFill>
                  <a:srgbClr val="0C4A82"/>
                </a:solidFill>
                <a:latin typeface="Cambria" pitchFamily="18" charset="0"/>
              </a:rPr>
              <a:t>лица</a:t>
            </a:r>
            <a:r>
              <a:rPr lang="ru-RU" sz="1500" b="1" dirty="0" smtClean="0">
                <a:solidFill>
                  <a:srgbClr val="0C4A82"/>
                </a:solidFill>
                <a:latin typeface="Cambria" pitchFamily="18" charset="0"/>
              </a:rPr>
              <a:t>, сдавшего </a:t>
            </a:r>
            <a:r>
              <a:rPr lang="ru-RU" sz="1500" b="1" dirty="0" smtClean="0">
                <a:solidFill>
                  <a:srgbClr val="0C4A82"/>
                </a:solidFill>
                <a:latin typeface="Cambria" pitchFamily="18" charset="0"/>
              </a:rPr>
              <a:t>КЭ, </a:t>
            </a:r>
            <a:r>
              <a:rPr lang="ru-RU" sz="1500" b="1" dirty="0" smtClean="0">
                <a:solidFill>
                  <a:srgbClr val="0C4A82"/>
                </a:solidFill>
                <a:latin typeface="Cambria" pitchFamily="18" charset="0"/>
              </a:rPr>
              <a:t>на основании доверенности</a:t>
            </a: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, оформленной в установленном законодательством </a:t>
            </a: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РФ порядке</a:t>
            </a: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, и предъявления паспорта </a:t>
            </a: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или </a:t>
            </a: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иного документа, удостоверяющего его </a:t>
            </a: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личность.</a:t>
            </a:r>
            <a:endParaRPr lang="ru-RU" sz="1500" dirty="0" smtClean="0">
              <a:solidFill>
                <a:srgbClr val="0C4A82"/>
              </a:solidFill>
              <a:latin typeface="Cambria" pitchFamily="18" charset="0"/>
            </a:endParaRPr>
          </a:p>
          <a:p>
            <a:pPr algn="just">
              <a:spcBef>
                <a:spcPts val="1200"/>
              </a:spcBef>
            </a:pP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Выдача </a:t>
            </a: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квалификационного аттестата осуществляется </a:t>
            </a:r>
            <a:r>
              <a:rPr lang="ru-RU" sz="1500" b="1" dirty="0" smtClean="0">
                <a:solidFill>
                  <a:srgbClr val="0C4A82"/>
                </a:solidFill>
                <a:latin typeface="Cambria" pitchFamily="18" charset="0"/>
              </a:rPr>
              <a:t>на безвозмездной основе</a:t>
            </a: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.</a:t>
            </a:r>
          </a:p>
          <a:p>
            <a:pPr algn="just">
              <a:spcBef>
                <a:spcPts val="1200"/>
              </a:spcBef>
            </a:pPr>
            <a:r>
              <a:rPr lang="ru-RU" sz="1500" b="1" i="1" u="sng" dirty="0" smtClean="0">
                <a:solidFill>
                  <a:srgbClr val="C00000"/>
                </a:solidFill>
                <a:latin typeface="Cambria" pitchFamily="18" charset="0"/>
              </a:rPr>
              <a:t>КА аннулируется </a:t>
            </a: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по решению уполномоченного органа в случае:</a:t>
            </a:r>
          </a:p>
          <a:p>
            <a:pPr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выявления фактов использования подложных документов при сдаче </a:t>
            </a: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квалификационного экзамена и </a:t>
            </a: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(или) получения </a:t>
            </a: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квалификационного аттестата;                          </a:t>
            </a:r>
            <a:endParaRPr lang="ru-RU" sz="1500" dirty="0" smtClean="0">
              <a:solidFill>
                <a:srgbClr val="0C4A82"/>
              </a:solidFill>
              <a:latin typeface="Cambria" pitchFamily="18" charset="0"/>
            </a:endParaRPr>
          </a:p>
          <a:p>
            <a:pPr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неполучения квалификационного аттестата в течение 3 лет с даты принятия решения о его выдаче</a:t>
            </a: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.</a:t>
            </a:r>
            <a:endParaRPr lang="ru-RU" sz="1500" dirty="0" smtClean="0">
              <a:solidFill>
                <a:srgbClr val="0C4A82"/>
              </a:solidFill>
              <a:latin typeface="Cambr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71600" y="2090172"/>
            <a:ext cx="7416824" cy="869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ru-RU" sz="1600" b="1" i="1" u="sng" dirty="0" smtClean="0">
                <a:solidFill>
                  <a:srgbClr val="0C4A82"/>
                </a:solidFill>
                <a:latin typeface="Cambria" pitchFamily="18" charset="0"/>
              </a:rPr>
              <a:t>Дата выдачи квалификационного аттестата</a:t>
            </a:r>
            <a:r>
              <a:rPr lang="ru-RU" sz="1600" dirty="0" smtClean="0">
                <a:solidFill>
                  <a:srgbClr val="0C4A82"/>
                </a:solidFill>
                <a:latin typeface="Cambria" pitchFamily="18" charset="0"/>
              </a:rPr>
              <a:t> дата принятия уполномоченным органом решения о выдаче квалификационного </a:t>
            </a:r>
            <a:r>
              <a:rPr lang="ru-RU" sz="1600" dirty="0" smtClean="0">
                <a:solidFill>
                  <a:srgbClr val="0C4A82"/>
                </a:solidFill>
                <a:latin typeface="Cambria" pitchFamily="18" charset="0"/>
              </a:rPr>
              <a:t>аттестата.</a:t>
            </a:r>
          </a:p>
          <a:p>
            <a:pPr>
              <a:spcBef>
                <a:spcPts val="300"/>
              </a:spcBef>
            </a:pPr>
            <a:r>
              <a:rPr lang="ru-RU" sz="1600" dirty="0" smtClean="0">
                <a:solidFill>
                  <a:srgbClr val="0C4A82"/>
                </a:solidFill>
                <a:latin typeface="Cambria" pitchFamily="18" charset="0"/>
              </a:rPr>
              <a:t>КА выдается </a:t>
            </a:r>
            <a:r>
              <a:rPr lang="ru-RU" sz="1600" b="1" dirty="0" smtClean="0">
                <a:solidFill>
                  <a:srgbClr val="0C4A82"/>
                </a:solidFill>
                <a:latin typeface="Cambria" pitchFamily="18" charset="0"/>
              </a:rPr>
              <a:t>на три года </a:t>
            </a:r>
            <a:r>
              <a:rPr lang="ru-RU" sz="1600" dirty="0" smtClean="0">
                <a:solidFill>
                  <a:srgbClr val="0C4A82"/>
                </a:solidFill>
                <a:latin typeface="Cambria" pitchFamily="18" charset="0"/>
              </a:rPr>
              <a:t>и действует в течение указанного срока.</a:t>
            </a:r>
            <a:endParaRPr lang="ru-RU" sz="1500" dirty="0">
              <a:solidFill>
                <a:srgbClr val="0C4A82"/>
              </a:solidFill>
              <a:latin typeface="Cambria" pitchFamily="18" charset="0"/>
            </a:endParaRPr>
          </a:p>
        </p:txBody>
      </p:sp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3851920" y="260350"/>
            <a:ext cx="50405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0C4A82"/>
                </a:solidFill>
                <a:latin typeface="Cambria" pitchFamily="18" charset="0"/>
              </a:rPr>
              <a:t>Порядок </a:t>
            </a:r>
            <a:r>
              <a:rPr lang="ru-RU" b="1" dirty="0" smtClean="0">
                <a:solidFill>
                  <a:srgbClr val="0C4A82"/>
                </a:solidFill>
                <a:latin typeface="Cambria" pitchFamily="18" charset="0"/>
              </a:rPr>
              <a:t>выдачи </a:t>
            </a:r>
            <a:r>
              <a:rPr lang="ru-RU" b="1" dirty="0" smtClean="0">
                <a:solidFill>
                  <a:srgbClr val="0C4A82"/>
                </a:solidFill>
                <a:latin typeface="Cambria" pitchFamily="18" charset="0"/>
              </a:rPr>
              <a:t>КА</a:t>
            </a:r>
          </a:p>
          <a:p>
            <a:pPr algn="r"/>
            <a:r>
              <a:rPr lang="ru-RU" b="1" dirty="0" smtClean="0">
                <a:solidFill>
                  <a:srgbClr val="0C4A82"/>
                </a:solidFill>
                <a:latin typeface="Cambria" pitchFamily="18" charset="0"/>
              </a:rPr>
              <a:t>Выдача аттестата</a:t>
            </a:r>
            <a:endParaRPr lang="ru-RU" dirty="0"/>
          </a:p>
        </p:txBody>
      </p:sp>
    </p:spTree>
  </p:cSld>
  <p:clrMapOvr>
    <a:masterClrMapping/>
  </p:clrMapOvr>
  <p:transition spd="slow" advTm="9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Рисунок 7" descr="SMAO_new_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60350"/>
            <a:ext cx="1800225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TextBox 7"/>
          <p:cNvSpPr txBox="1">
            <a:spLocks noChangeArrowheads="1"/>
          </p:cNvSpPr>
          <p:nvPr/>
        </p:nvSpPr>
        <p:spPr bwMode="auto">
          <a:xfrm>
            <a:off x="3851920" y="260350"/>
            <a:ext cx="50405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0C4A82"/>
                </a:solidFill>
                <a:latin typeface="Cambria" pitchFamily="18" charset="0"/>
              </a:rPr>
              <a:t>Анализ сроков сдачи КЭ и </a:t>
            </a:r>
            <a:r>
              <a:rPr lang="ru-RU" b="1" dirty="0" smtClean="0">
                <a:solidFill>
                  <a:srgbClr val="0C4A82"/>
                </a:solidFill>
                <a:latin typeface="Cambria" pitchFamily="18" charset="0"/>
              </a:rPr>
              <a:t>выдачи КА</a:t>
            </a:r>
            <a:endParaRPr lang="ru-RU" dirty="0"/>
          </a:p>
        </p:txBody>
      </p:sp>
      <p:cxnSp>
        <p:nvCxnSpPr>
          <p:cNvPr id="58" name="Прямая со стрелкой 57"/>
          <p:cNvCxnSpPr/>
          <p:nvPr/>
        </p:nvCxnSpPr>
        <p:spPr>
          <a:xfrm>
            <a:off x="179512" y="1988840"/>
            <a:ext cx="878497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>
            <a:off x="342576" y="2708920"/>
            <a:ext cx="127709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Прямоугольник 79"/>
          <p:cNvSpPr/>
          <p:nvPr/>
        </p:nvSpPr>
        <p:spPr>
          <a:xfrm rot="16200000">
            <a:off x="-206659" y="2230996"/>
            <a:ext cx="7920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ru-RU" sz="1400" b="1" dirty="0" smtClean="0">
                <a:solidFill>
                  <a:srgbClr val="0C4A82"/>
                </a:solidFill>
                <a:latin typeface="Cambria" pitchFamily="18" charset="0"/>
              </a:rPr>
              <a:t>Анкета</a:t>
            </a:r>
            <a:endParaRPr lang="ru-RU" sz="1400" b="1" dirty="0">
              <a:solidFill>
                <a:srgbClr val="0C4A82"/>
              </a:solidFill>
              <a:latin typeface="Cambria" pitchFamily="18" charset="0"/>
            </a:endParaRPr>
          </a:p>
        </p:txBody>
      </p:sp>
      <p:cxnSp>
        <p:nvCxnSpPr>
          <p:cNvPr id="81" name="Прямая со стрелкой 80"/>
          <p:cNvCxnSpPr/>
          <p:nvPr/>
        </p:nvCxnSpPr>
        <p:spPr>
          <a:xfrm flipV="1">
            <a:off x="323528" y="1988840"/>
            <a:ext cx="0" cy="720080"/>
          </a:xfrm>
          <a:prstGeom prst="straightConnector1">
            <a:avLst/>
          </a:prstGeom>
          <a:ln>
            <a:prstDash val="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 стрелкой 91"/>
          <p:cNvCxnSpPr/>
          <p:nvPr/>
        </p:nvCxnSpPr>
        <p:spPr>
          <a:xfrm flipV="1">
            <a:off x="323528" y="1844824"/>
            <a:ext cx="0" cy="144016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 стрелкой 100"/>
          <p:cNvCxnSpPr/>
          <p:nvPr/>
        </p:nvCxnSpPr>
        <p:spPr>
          <a:xfrm flipV="1">
            <a:off x="1619672" y="1988840"/>
            <a:ext cx="0" cy="2160240"/>
          </a:xfrm>
          <a:prstGeom prst="straightConnector1">
            <a:avLst/>
          </a:prstGeom>
          <a:ln>
            <a:prstDash val="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 стрелкой 101"/>
          <p:cNvCxnSpPr/>
          <p:nvPr/>
        </p:nvCxnSpPr>
        <p:spPr>
          <a:xfrm flipV="1">
            <a:off x="1619672" y="1844824"/>
            <a:ext cx="0" cy="144016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Прямоугольник 102"/>
          <p:cNvSpPr/>
          <p:nvPr/>
        </p:nvSpPr>
        <p:spPr>
          <a:xfrm>
            <a:off x="1475656" y="1583655"/>
            <a:ext cx="2421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ru-RU" sz="1400" b="1" dirty="0" smtClean="0">
                <a:solidFill>
                  <a:srgbClr val="0C4A82"/>
                </a:solidFill>
                <a:latin typeface="Cambria" pitchFamily="18" charset="0"/>
              </a:rPr>
              <a:t>5</a:t>
            </a:r>
            <a:endParaRPr lang="ru-RU" sz="1400" b="1" dirty="0">
              <a:solidFill>
                <a:srgbClr val="0C4A82"/>
              </a:solidFill>
              <a:latin typeface="Cambria" pitchFamily="18" charset="0"/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323528" y="2371105"/>
            <a:ext cx="13342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ru-RU" sz="1400" b="1" dirty="0" smtClean="0">
                <a:solidFill>
                  <a:srgbClr val="0C4A82"/>
                </a:solidFill>
                <a:latin typeface="Cambria" pitchFamily="18" charset="0"/>
              </a:rPr>
              <a:t>Регистрация</a:t>
            </a:r>
            <a:endParaRPr lang="ru-RU" sz="1400" b="1" dirty="0">
              <a:solidFill>
                <a:srgbClr val="0C4A82"/>
              </a:solidFill>
              <a:latin typeface="Cambria" pitchFamily="18" charset="0"/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291778" y="2689175"/>
            <a:ext cx="12241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ru-RU" sz="1400" dirty="0" smtClean="0">
                <a:solidFill>
                  <a:srgbClr val="0C4A82"/>
                </a:solidFill>
                <a:latin typeface="Cambria" pitchFamily="18" charset="0"/>
              </a:rPr>
              <a:t>5 р.д. </a:t>
            </a:r>
            <a:endParaRPr lang="ru-RU" sz="1400" dirty="0">
              <a:solidFill>
                <a:srgbClr val="0C4A82"/>
              </a:solidFill>
              <a:latin typeface="Cambria" pitchFamily="18" charset="0"/>
            </a:endParaRPr>
          </a:p>
        </p:txBody>
      </p:sp>
      <p:cxnSp>
        <p:nvCxnSpPr>
          <p:cNvPr id="111" name="Прямая со стрелкой 110"/>
          <p:cNvCxnSpPr/>
          <p:nvPr/>
        </p:nvCxnSpPr>
        <p:spPr>
          <a:xfrm>
            <a:off x="1619672" y="2708920"/>
            <a:ext cx="129614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 стрелкой 115"/>
          <p:cNvCxnSpPr/>
          <p:nvPr/>
        </p:nvCxnSpPr>
        <p:spPr>
          <a:xfrm flipV="1">
            <a:off x="2916672" y="1988840"/>
            <a:ext cx="0" cy="720080"/>
          </a:xfrm>
          <a:prstGeom prst="straightConnector1">
            <a:avLst/>
          </a:prstGeom>
          <a:ln>
            <a:prstDash val="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 стрелкой 116"/>
          <p:cNvCxnSpPr/>
          <p:nvPr/>
        </p:nvCxnSpPr>
        <p:spPr>
          <a:xfrm flipV="1">
            <a:off x="2916672" y="1844824"/>
            <a:ext cx="0" cy="144016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8" name="Прямоугольник 117"/>
          <p:cNvSpPr/>
          <p:nvPr/>
        </p:nvSpPr>
        <p:spPr>
          <a:xfrm>
            <a:off x="2699792" y="1583655"/>
            <a:ext cx="4320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ru-RU" sz="1400" b="1" dirty="0" smtClean="0">
                <a:solidFill>
                  <a:srgbClr val="0C4A82"/>
                </a:solidFill>
                <a:latin typeface="Cambria" pitchFamily="18" charset="0"/>
              </a:rPr>
              <a:t>10</a:t>
            </a:r>
            <a:endParaRPr lang="ru-RU" sz="1400" b="1" dirty="0">
              <a:solidFill>
                <a:srgbClr val="0C4A82"/>
              </a:solidFill>
              <a:latin typeface="Cambria" pitchFamily="18" charset="0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1619672" y="2371105"/>
            <a:ext cx="13342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ru-RU" sz="1400" b="1" dirty="0" smtClean="0">
                <a:solidFill>
                  <a:srgbClr val="0C4A82"/>
                </a:solidFill>
                <a:latin typeface="Cambria" pitchFamily="18" charset="0"/>
              </a:rPr>
              <a:t>Уведомление</a:t>
            </a:r>
            <a:endParaRPr lang="ru-RU" sz="1400" b="1" dirty="0">
              <a:solidFill>
                <a:srgbClr val="0C4A82"/>
              </a:solidFill>
              <a:latin typeface="Cambria" pitchFamily="18" charset="0"/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1619672" y="2689175"/>
            <a:ext cx="12241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ru-RU" sz="1400" dirty="0" smtClean="0">
                <a:solidFill>
                  <a:srgbClr val="0C4A82"/>
                </a:solidFill>
                <a:latin typeface="Cambria" pitchFamily="18" charset="0"/>
              </a:rPr>
              <a:t>5 р.д. </a:t>
            </a:r>
            <a:endParaRPr lang="ru-RU" sz="1400" dirty="0">
              <a:solidFill>
                <a:srgbClr val="0C4A82"/>
              </a:solidFill>
              <a:latin typeface="Cambria" pitchFamily="18" charset="0"/>
            </a:endParaRPr>
          </a:p>
        </p:txBody>
      </p:sp>
      <p:cxnSp>
        <p:nvCxnSpPr>
          <p:cNvPr id="125" name="Прямая со стрелкой 124"/>
          <p:cNvCxnSpPr/>
          <p:nvPr/>
        </p:nvCxnSpPr>
        <p:spPr>
          <a:xfrm>
            <a:off x="1619672" y="3429000"/>
            <a:ext cx="216024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 стрелкой 126"/>
          <p:cNvCxnSpPr/>
          <p:nvPr/>
        </p:nvCxnSpPr>
        <p:spPr>
          <a:xfrm flipV="1">
            <a:off x="3779911" y="1988840"/>
            <a:ext cx="857" cy="1440160"/>
          </a:xfrm>
          <a:prstGeom prst="straightConnector1">
            <a:avLst/>
          </a:prstGeom>
          <a:ln>
            <a:prstDash val="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 стрелкой 127"/>
          <p:cNvCxnSpPr/>
          <p:nvPr/>
        </p:nvCxnSpPr>
        <p:spPr>
          <a:xfrm flipV="1">
            <a:off x="3780768" y="1844824"/>
            <a:ext cx="0" cy="144016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9" name="Прямоугольник 128"/>
          <p:cNvSpPr/>
          <p:nvPr/>
        </p:nvSpPr>
        <p:spPr>
          <a:xfrm>
            <a:off x="3563888" y="1583655"/>
            <a:ext cx="4320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ru-RU" sz="1400" b="1" dirty="0" smtClean="0">
                <a:solidFill>
                  <a:srgbClr val="0C4A82"/>
                </a:solidFill>
                <a:latin typeface="Cambria" pitchFamily="18" charset="0"/>
              </a:rPr>
              <a:t>15</a:t>
            </a:r>
            <a:endParaRPr lang="ru-RU" sz="1400" b="1" dirty="0">
              <a:solidFill>
                <a:srgbClr val="0C4A82"/>
              </a:solidFill>
              <a:latin typeface="Cambria" pitchFamily="18" charset="0"/>
            </a:endParaRPr>
          </a:p>
        </p:txBody>
      </p:sp>
      <p:sp>
        <p:nvSpPr>
          <p:cNvPr id="130" name="Прямоугольник 129"/>
          <p:cNvSpPr/>
          <p:nvPr/>
        </p:nvSpPr>
        <p:spPr>
          <a:xfrm>
            <a:off x="1619673" y="3091185"/>
            <a:ext cx="21602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ru-RU" sz="1400" b="1" dirty="0" smtClean="0">
                <a:solidFill>
                  <a:srgbClr val="0C4A82"/>
                </a:solidFill>
                <a:latin typeface="Cambria" pitchFamily="18" charset="0"/>
              </a:rPr>
              <a:t>Дата, время, место КЭ</a:t>
            </a:r>
            <a:endParaRPr lang="ru-RU" sz="1400" b="1" dirty="0">
              <a:solidFill>
                <a:srgbClr val="0C4A82"/>
              </a:solidFill>
              <a:latin typeface="Cambria" pitchFamily="18" charset="0"/>
            </a:endParaRPr>
          </a:p>
        </p:txBody>
      </p:sp>
      <p:sp>
        <p:nvSpPr>
          <p:cNvPr id="131" name="Прямоугольник 130"/>
          <p:cNvSpPr/>
          <p:nvPr/>
        </p:nvSpPr>
        <p:spPr>
          <a:xfrm>
            <a:off x="1619673" y="340925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ru-RU" sz="1400" dirty="0" smtClean="0">
                <a:solidFill>
                  <a:srgbClr val="0C4A82"/>
                </a:solidFill>
                <a:latin typeface="Cambria" pitchFamily="18" charset="0"/>
              </a:rPr>
              <a:t>10 р.д. </a:t>
            </a:r>
            <a:endParaRPr lang="ru-RU" sz="1400" dirty="0">
              <a:solidFill>
                <a:srgbClr val="0C4A82"/>
              </a:solidFill>
              <a:latin typeface="Cambria" pitchFamily="18" charset="0"/>
            </a:endParaRPr>
          </a:p>
        </p:txBody>
      </p:sp>
      <p:cxnSp>
        <p:nvCxnSpPr>
          <p:cNvPr id="145" name="Прямая со стрелкой 144"/>
          <p:cNvCxnSpPr/>
          <p:nvPr/>
        </p:nvCxnSpPr>
        <p:spPr>
          <a:xfrm flipV="1">
            <a:off x="5004047" y="1988840"/>
            <a:ext cx="857" cy="2160240"/>
          </a:xfrm>
          <a:prstGeom prst="straightConnector1">
            <a:avLst/>
          </a:prstGeom>
          <a:ln>
            <a:prstDash val="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Прямая со стрелкой 145"/>
          <p:cNvCxnSpPr/>
          <p:nvPr/>
        </p:nvCxnSpPr>
        <p:spPr>
          <a:xfrm flipV="1">
            <a:off x="5004904" y="1844824"/>
            <a:ext cx="0" cy="144016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 стрелкой 147"/>
          <p:cNvCxnSpPr/>
          <p:nvPr/>
        </p:nvCxnSpPr>
        <p:spPr>
          <a:xfrm>
            <a:off x="1619672" y="4149080"/>
            <a:ext cx="338437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Прямая со стрелкой 148"/>
          <p:cNvCxnSpPr/>
          <p:nvPr/>
        </p:nvCxnSpPr>
        <p:spPr>
          <a:xfrm flipV="1">
            <a:off x="4068801" y="4149080"/>
            <a:ext cx="0" cy="9239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0" name="Прямоугольник 149"/>
          <p:cNvSpPr/>
          <p:nvPr/>
        </p:nvSpPr>
        <p:spPr>
          <a:xfrm>
            <a:off x="1619672" y="3717032"/>
            <a:ext cx="33843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</a:rPr>
              <a:t>Экзамен</a:t>
            </a:r>
            <a:endParaRPr lang="ru-RU" sz="20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151" name="Прямоугольник 150"/>
          <p:cNvSpPr/>
          <p:nvPr/>
        </p:nvSpPr>
        <p:spPr>
          <a:xfrm>
            <a:off x="1619672" y="4149080"/>
            <a:ext cx="33843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ru-RU" sz="1400" dirty="0" smtClean="0">
                <a:solidFill>
                  <a:srgbClr val="0C4A82"/>
                </a:solidFill>
                <a:latin typeface="Cambria" pitchFamily="18" charset="0"/>
              </a:rPr>
              <a:t>20 р.д. </a:t>
            </a:r>
            <a:endParaRPr lang="ru-RU" sz="1400" dirty="0">
              <a:solidFill>
                <a:srgbClr val="0C4A82"/>
              </a:solidFill>
              <a:latin typeface="Cambria" pitchFamily="18" charset="0"/>
            </a:endParaRPr>
          </a:p>
        </p:txBody>
      </p:sp>
      <p:cxnSp>
        <p:nvCxnSpPr>
          <p:cNvPr id="159" name="Прямая со стрелкой 158"/>
          <p:cNvCxnSpPr/>
          <p:nvPr/>
        </p:nvCxnSpPr>
        <p:spPr>
          <a:xfrm>
            <a:off x="3779912" y="3429000"/>
            <a:ext cx="122413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7" name="Прямоугольник 166"/>
          <p:cNvSpPr/>
          <p:nvPr/>
        </p:nvSpPr>
        <p:spPr>
          <a:xfrm>
            <a:off x="3851921" y="3429000"/>
            <a:ext cx="11521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ru-RU" sz="1400" dirty="0" smtClean="0">
                <a:solidFill>
                  <a:srgbClr val="0C4A82"/>
                </a:solidFill>
                <a:latin typeface="Cambria" pitchFamily="18" charset="0"/>
              </a:rPr>
              <a:t>10 р.д. </a:t>
            </a:r>
            <a:endParaRPr lang="ru-RU" sz="1400" dirty="0">
              <a:solidFill>
                <a:srgbClr val="0C4A82"/>
              </a:solidFill>
              <a:latin typeface="Cambria" pitchFamily="18" charset="0"/>
            </a:endParaRPr>
          </a:p>
        </p:txBody>
      </p:sp>
      <p:pic>
        <p:nvPicPr>
          <p:cNvPr id="168" name="Рисунок 7" descr="разобранный кубик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6035248"/>
            <a:ext cx="68262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" name="Рисунок 8" descr="собранный наполовину кубик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6021288"/>
            <a:ext cx="682625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0" name="Рисунок 9" descr="кубик СМАО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16913" y="6021388"/>
            <a:ext cx="6858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3" name="Прямоугольник 172"/>
          <p:cNvSpPr/>
          <p:nvPr/>
        </p:nvSpPr>
        <p:spPr>
          <a:xfrm rot="16200000">
            <a:off x="4130080" y="4787280"/>
            <a:ext cx="17281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ru-RU" sz="1400" b="1" dirty="0" smtClean="0">
                <a:solidFill>
                  <a:srgbClr val="0C4A82"/>
                </a:solidFill>
                <a:latin typeface="Cambria" pitchFamily="18" charset="0"/>
              </a:rPr>
              <a:t>Заявление на КА</a:t>
            </a:r>
            <a:endParaRPr lang="ru-RU" sz="1400" b="1" dirty="0">
              <a:solidFill>
                <a:srgbClr val="0C4A82"/>
              </a:solidFill>
              <a:latin typeface="Cambria" pitchFamily="18" charset="0"/>
            </a:endParaRPr>
          </a:p>
        </p:txBody>
      </p:sp>
      <p:cxnSp>
        <p:nvCxnSpPr>
          <p:cNvPr id="174" name="Прямая со стрелкой 173"/>
          <p:cNvCxnSpPr/>
          <p:nvPr/>
        </p:nvCxnSpPr>
        <p:spPr>
          <a:xfrm flipV="1">
            <a:off x="6012160" y="1988840"/>
            <a:ext cx="857" cy="2880320"/>
          </a:xfrm>
          <a:prstGeom prst="straightConnector1">
            <a:avLst/>
          </a:prstGeom>
          <a:ln>
            <a:prstDash val="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Прямая со стрелкой 174"/>
          <p:cNvCxnSpPr/>
          <p:nvPr/>
        </p:nvCxnSpPr>
        <p:spPr>
          <a:xfrm flipV="1">
            <a:off x="6013017" y="1844824"/>
            <a:ext cx="0" cy="144016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6" name="Прямоугольник 175"/>
          <p:cNvSpPr/>
          <p:nvPr/>
        </p:nvSpPr>
        <p:spPr>
          <a:xfrm>
            <a:off x="5796137" y="1583655"/>
            <a:ext cx="4320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ru-RU" sz="1400" b="1" dirty="0" smtClean="0">
                <a:solidFill>
                  <a:srgbClr val="0C4A82"/>
                </a:solidFill>
                <a:latin typeface="Cambria" pitchFamily="18" charset="0"/>
              </a:rPr>
              <a:t>30</a:t>
            </a:r>
            <a:endParaRPr lang="ru-RU" sz="1400" b="1" dirty="0">
              <a:solidFill>
                <a:srgbClr val="0C4A82"/>
              </a:solidFill>
              <a:latin typeface="Cambria" pitchFamily="18" charset="0"/>
            </a:endParaRPr>
          </a:p>
        </p:txBody>
      </p:sp>
      <p:cxnSp>
        <p:nvCxnSpPr>
          <p:cNvPr id="177" name="Прямая со стрелкой 176"/>
          <p:cNvCxnSpPr/>
          <p:nvPr/>
        </p:nvCxnSpPr>
        <p:spPr>
          <a:xfrm>
            <a:off x="5004048" y="4149080"/>
            <a:ext cx="100811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8" name="Прямоугольник 177"/>
          <p:cNvSpPr/>
          <p:nvPr/>
        </p:nvSpPr>
        <p:spPr>
          <a:xfrm>
            <a:off x="5004049" y="3811265"/>
            <a:ext cx="10081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ru-RU" sz="1400" b="1" dirty="0" smtClean="0">
                <a:solidFill>
                  <a:srgbClr val="0C4A82"/>
                </a:solidFill>
                <a:latin typeface="Cambria" pitchFamily="18" charset="0"/>
              </a:rPr>
              <a:t>Решение</a:t>
            </a:r>
            <a:endParaRPr lang="ru-RU" sz="1400" b="1" dirty="0">
              <a:solidFill>
                <a:srgbClr val="0C4A82"/>
              </a:solidFill>
              <a:latin typeface="Cambria" pitchFamily="18" charset="0"/>
            </a:endParaRPr>
          </a:p>
        </p:txBody>
      </p:sp>
      <p:sp>
        <p:nvSpPr>
          <p:cNvPr id="179" name="Прямоугольник 178"/>
          <p:cNvSpPr/>
          <p:nvPr/>
        </p:nvSpPr>
        <p:spPr>
          <a:xfrm>
            <a:off x="5004049" y="4129335"/>
            <a:ext cx="10081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ru-RU" sz="1400" dirty="0" smtClean="0">
                <a:solidFill>
                  <a:srgbClr val="0C4A82"/>
                </a:solidFill>
                <a:latin typeface="Cambria" pitchFamily="18" charset="0"/>
              </a:rPr>
              <a:t>5 р.д. </a:t>
            </a:r>
            <a:endParaRPr lang="ru-RU" sz="1400" dirty="0">
              <a:solidFill>
                <a:srgbClr val="0C4A82"/>
              </a:solidFill>
              <a:latin typeface="Cambria" pitchFamily="18" charset="0"/>
            </a:endParaRPr>
          </a:p>
        </p:txBody>
      </p:sp>
      <p:cxnSp>
        <p:nvCxnSpPr>
          <p:cNvPr id="185" name="Прямая со стрелкой 184"/>
          <p:cNvCxnSpPr/>
          <p:nvPr/>
        </p:nvCxnSpPr>
        <p:spPr>
          <a:xfrm flipV="1">
            <a:off x="7020272" y="1988840"/>
            <a:ext cx="857" cy="2160240"/>
          </a:xfrm>
          <a:prstGeom prst="straightConnector1">
            <a:avLst/>
          </a:prstGeom>
          <a:ln>
            <a:prstDash val="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Прямая со стрелкой 185"/>
          <p:cNvCxnSpPr/>
          <p:nvPr/>
        </p:nvCxnSpPr>
        <p:spPr>
          <a:xfrm flipV="1">
            <a:off x="7021129" y="1844824"/>
            <a:ext cx="0" cy="144016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7" name="Прямоугольник 186"/>
          <p:cNvSpPr/>
          <p:nvPr/>
        </p:nvSpPr>
        <p:spPr>
          <a:xfrm>
            <a:off x="6804249" y="1583655"/>
            <a:ext cx="4320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ru-RU" sz="1400" b="1" dirty="0" smtClean="0">
                <a:solidFill>
                  <a:srgbClr val="0C4A82"/>
                </a:solidFill>
                <a:latin typeface="Cambria" pitchFamily="18" charset="0"/>
              </a:rPr>
              <a:t>35</a:t>
            </a:r>
            <a:endParaRPr lang="ru-RU" sz="1400" b="1" dirty="0">
              <a:solidFill>
                <a:srgbClr val="0C4A82"/>
              </a:solidFill>
              <a:latin typeface="Cambria" pitchFamily="18" charset="0"/>
            </a:endParaRPr>
          </a:p>
        </p:txBody>
      </p:sp>
      <p:cxnSp>
        <p:nvCxnSpPr>
          <p:cNvPr id="188" name="Прямая со стрелкой 187"/>
          <p:cNvCxnSpPr/>
          <p:nvPr/>
        </p:nvCxnSpPr>
        <p:spPr>
          <a:xfrm>
            <a:off x="6012160" y="4149080"/>
            <a:ext cx="100811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9" name="Прямоугольник 188"/>
          <p:cNvSpPr/>
          <p:nvPr/>
        </p:nvSpPr>
        <p:spPr>
          <a:xfrm>
            <a:off x="6012161" y="3811265"/>
            <a:ext cx="10081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ru-RU" sz="1400" b="1" dirty="0" err="1" smtClean="0">
                <a:solidFill>
                  <a:srgbClr val="0C4A82"/>
                </a:solidFill>
                <a:latin typeface="Cambria" pitchFamily="18" charset="0"/>
              </a:rPr>
              <a:t>Уведомл</a:t>
            </a:r>
            <a:endParaRPr lang="ru-RU" sz="1400" b="1" dirty="0">
              <a:solidFill>
                <a:srgbClr val="0C4A82"/>
              </a:solidFill>
              <a:latin typeface="Cambria" pitchFamily="18" charset="0"/>
            </a:endParaRPr>
          </a:p>
        </p:txBody>
      </p:sp>
      <p:sp>
        <p:nvSpPr>
          <p:cNvPr id="190" name="Прямоугольник 189"/>
          <p:cNvSpPr/>
          <p:nvPr/>
        </p:nvSpPr>
        <p:spPr>
          <a:xfrm>
            <a:off x="6012161" y="4129335"/>
            <a:ext cx="10081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ru-RU" sz="1400" dirty="0" smtClean="0">
                <a:solidFill>
                  <a:srgbClr val="0C4A82"/>
                </a:solidFill>
                <a:latin typeface="Cambria" pitchFamily="18" charset="0"/>
              </a:rPr>
              <a:t>5 р.д. </a:t>
            </a:r>
            <a:endParaRPr lang="ru-RU" sz="1400" dirty="0">
              <a:solidFill>
                <a:srgbClr val="0C4A82"/>
              </a:solidFill>
              <a:latin typeface="Cambria" pitchFamily="18" charset="0"/>
            </a:endParaRPr>
          </a:p>
        </p:txBody>
      </p:sp>
      <p:cxnSp>
        <p:nvCxnSpPr>
          <p:cNvPr id="193" name="Прямая со стрелкой 192"/>
          <p:cNvCxnSpPr/>
          <p:nvPr/>
        </p:nvCxnSpPr>
        <p:spPr>
          <a:xfrm flipV="1">
            <a:off x="8172400" y="1988840"/>
            <a:ext cx="857" cy="2880320"/>
          </a:xfrm>
          <a:prstGeom prst="straightConnector1">
            <a:avLst/>
          </a:prstGeom>
          <a:ln>
            <a:prstDash val="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4" name="Прямая со стрелкой 193"/>
          <p:cNvCxnSpPr/>
          <p:nvPr/>
        </p:nvCxnSpPr>
        <p:spPr>
          <a:xfrm flipV="1">
            <a:off x="8173257" y="1844824"/>
            <a:ext cx="0" cy="144016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5" name="Прямоугольник 194"/>
          <p:cNvSpPr/>
          <p:nvPr/>
        </p:nvSpPr>
        <p:spPr>
          <a:xfrm>
            <a:off x="7884368" y="1393612"/>
            <a:ext cx="7920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ru-RU" sz="2800" b="1" dirty="0" smtClean="0">
                <a:solidFill>
                  <a:srgbClr val="003300"/>
                </a:solidFill>
                <a:latin typeface="Cambria" pitchFamily="18" charset="0"/>
              </a:rPr>
              <a:t>40</a:t>
            </a:r>
            <a:endParaRPr lang="ru-RU" sz="2800" b="1" dirty="0">
              <a:solidFill>
                <a:srgbClr val="003300"/>
              </a:solidFill>
              <a:latin typeface="Cambria" pitchFamily="18" charset="0"/>
            </a:endParaRPr>
          </a:p>
        </p:txBody>
      </p:sp>
      <p:cxnSp>
        <p:nvCxnSpPr>
          <p:cNvPr id="196" name="Прямая со стрелкой 195"/>
          <p:cNvCxnSpPr/>
          <p:nvPr/>
        </p:nvCxnSpPr>
        <p:spPr>
          <a:xfrm>
            <a:off x="6012160" y="4869160"/>
            <a:ext cx="216024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7" name="Прямоугольник 196"/>
          <p:cNvSpPr/>
          <p:nvPr/>
        </p:nvSpPr>
        <p:spPr>
          <a:xfrm>
            <a:off x="6012161" y="4437112"/>
            <a:ext cx="2160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ru-RU" sz="2000" b="1" dirty="0" smtClean="0">
                <a:solidFill>
                  <a:srgbClr val="003300"/>
                </a:solidFill>
                <a:latin typeface="Cambria" pitchFamily="18" charset="0"/>
              </a:rPr>
              <a:t>Аттестат</a:t>
            </a:r>
            <a:endParaRPr lang="ru-RU" sz="2000" b="1" dirty="0">
              <a:solidFill>
                <a:srgbClr val="003300"/>
              </a:solidFill>
              <a:latin typeface="Cambria" pitchFamily="18" charset="0"/>
            </a:endParaRPr>
          </a:p>
        </p:txBody>
      </p:sp>
      <p:sp>
        <p:nvSpPr>
          <p:cNvPr id="198" name="Прямоугольник 197"/>
          <p:cNvSpPr/>
          <p:nvPr/>
        </p:nvSpPr>
        <p:spPr>
          <a:xfrm>
            <a:off x="6012161" y="4849415"/>
            <a:ext cx="21602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ru-RU" sz="1400" dirty="0" smtClean="0">
                <a:solidFill>
                  <a:srgbClr val="0C4A82"/>
                </a:solidFill>
                <a:latin typeface="Cambria" pitchFamily="18" charset="0"/>
              </a:rPr>
              <a:t>10 р.д. </a:t>
            </a:r>
            <a:endParaRPr lang="ru-RU" sz="1400" dirty="0">
              <a:solidFill>
                <a:srgbClr val="0C4A82"/>
              </a:solidFill>
              <a:latin typeface="Cambria" pitchFamily="18" charset="0"/>
            </a:endParaRPr>
          </a:p>
        </p:txBody>
      </p:sp>
      <p:sp>
        <p:nvSpPr>
          <p:cNvPr id="202" name="Прямоугольник 201"/>
          <p:cNvSpPr/>
          <p:nvPr/>
        </p:nvSpPr>
        <p:spPr>
          <a:xfrm>
            <a:off x="4716016" y="1393612"/>
            <a:ext cx="7920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ru-RU" sz="2800" b="1" dirty="0" smtClean="0">
                <a:solidFill>
                  <a:srgbClr val="C00000"/>
                </a:solidFill>
                <a:latin typeface="Cambria" pitchFamily="18" charset="0"/>
              </a:rPr>
              <a:t>25</a:t>
            </a:r>
            <a:endParaRPr lang="ru-RU" sz="2800" b="1" dirty="0">
              <a:solidFill>
                <a:srgbClr val="C00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 spd="slow" advTm="9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7" descr="разобранный кубик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913" y="4508500"/>
            <a:ext cx="68262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Рисунок 8" descr="собранный наполовину кубик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913" y="5229225"/>
            <a:ext cx="682625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Рисунок 9" descr="кубик СМАО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6913" y="6021388"/>
            <a:ext cx="6858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Рисунок 7" descr="SMAO_new_logo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260350"/>
            <a:ext cx="1800225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Прямоугольник 10"/>
          <p:cNvSpPr>
            <a:spLocks noChangeArrowheads="1"/>
          </p:cNvSpPr>
          <p:nvPr/>
        </p:nvSpPr>
        <p:spPr bwMode="auto">
          <a:xfrm>
            <a:off x="395288" y="1989138"/>
            <a:ext cx="82804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4400" b="1" dirty="0">
                <a:solidFill>
                  <a:srgbClr val="0C4A82"/>
                </a:solidFill>
                <a:latin typeface="Cambria" pitchFamily="18" charset="0"/>
              </a:rPr>
              <a:t>Спасибо за </a:t>
            </a:r>
            <a:r>
              <a:rPr lang="ru-RU" altLang="ru-RU" sz="4400" b="1" dirty="0" smtClean="0">
                <a:solidFill>
                  <a:srgbClr val="0C4A82"/>
                </a:solidFill>
                <a:latin typeface="Cambria" pitchFamily="18" charset="0"/>
              </a:rPr>
              <a:t>внимание!!!</a:t>
            </a:r>
          </a:p>
          <a:p>
            <a:pPr algn="ctr"/>
            <a:r>
              <a:rPr lang="ru-RU" altLang="ru-RU" sz="4400" b="1" dirty="0" smtClean="0">
                <a:solidFill>
                  <a:srgbClr val="C00000"/>
                </a:solidFill>
                <a:latin typeface="Cambria" pitchFamily="18" charset="0"/>
              </a:rPr>
              <a:t>Удачи на экзамене!!!</a:t>
            </a:r>
            <a:endParaRPr lang="ru-RU" altLang="ru-RU" sz="44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16392" name="Заголовок 1"/>
          <p:cNvSpPr txBox="1">
            <a:spLocks/>
          </p:cNvSpPr>
          <p:nvPr/>
        </p:nvSpPr>
        <p:spPr bwMode="auto">
          <a:xfrm>
            <a:off x="250825" y="4005263"/>
            <a:ext cx="7920038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spcAft>
                <a:spcPts val="600"/>
              </a:spcAft>
            </a:pPr>
            <a:r>
              <a:rPr lang="ru-RU" altLang="ru-RU" sz="1600" b="1" dirty="0">
                <a:solidFill>
                  <a:srgbClr val="0C4A82"/>
                </a:solidFill>
                <a:latin typeface="Cambria" pitchFamily="18" charset="0"/>
              </a:rPr>
              <a:t>Контактная информация:</a:t>
            </a:r>
          </a:p>
          <a:p>
            <a:pPr algn="just"/>
            <a:r>
              <a:rPr lang="ru-RU" altLang="ru-RU" sz="1600" u="sng" dirty="0">
                <a:solidFill>
                  <a:srgbClr val="0C4A82"/>
                </a:solidFill>
                <a:latin typeface="Cambria" pitchFamily="18" charset="0"/>
              </a:rPr>
              <a:t>Демчева Алёна Геннадиевна</a:t>
            </a:r>
          </a:p>
          <a:p>
            <a:pPr algn="just"/>
            <a:r>
              <a:rPr lang="ru-RU" altLang="ru-RU" sz="1400" dirty="0" smtClean="0">
                <a:solidFill>
                  <a:srgbClr val="0C4A82"/>
                </a:solidFill>
                <a:latin typeface="Cambria" pitchFamily="18" charset="0"/>
              </a:rPr>
              <a:t>Генеральный директор СМАО</a:t>
            </a:r>
          </a:p>
          <a:p>
            <a:pPr algn="just"/>
            <a:endParaRPr lang="ru-RU" altLang="ru-RU" sz="1200" u="sng" dirty="0">
              <a:solidFill>
                <a:srgbClr val="0C4A82"/>
              </a:solidFill>
              <a:latin typeface="Cambria" pitchFamily="18" charset="0"/>
            </a:endParaRPr>
          </a:p>
          <a:p>
            <a:pPr algn="just"/>
            <a:r>
              <a:rPr lang="en-US" altLang="ru-RU" sz="1600" dirty="0">
                <a:solidFill>
                  <a:srgbClr val="0C4A82"/>
                </a:solidFill>
                <a:latin typeface="Cambria" pitchFamily="18" charset="0"/>
              </a:rPr>
              <a:t>e-mail: </a:t>
            </a:r>
            <a:r>
              <a:rPr lang="ru-RU" altLang="ru-RU" sz="1600" dirty="0">
                <a:solidFill>
                  <a:srgbClr val="0C4A82"/>
                </a:solidFill>
                <a:latin typeface="Cambria" pitchFamily="18" charset="0"/>
              </a:rPr>
              <a:t> </a:t>
            </a:r>
            <a:r>
              <a:rPr lang="en-US" altLang="ru-RU" sz="1600" dirty="0">
                <a:solidFill>
                  <a:srgbClr val="0C4A82"/>
                </a:solidFill>
                <a:latin typeface="Cambria" pitchFamily="18" charset="0"/>
              </a:rPr>
              <a:t>ADemcheva@smao.ru</a:t>
            </a:r>
          </a:p>
          <a:p>
            <a:pPr algn="just"/>
            <a:r>
              <a:rPr lang="ru-RU" altLang="ru-RU" sz="1600" dirty="0">
                <a:solidFill>
                  <a:srgbClr val="0C4A82"/>
                </a:solidFill>
                <a:latin typeface="Cambria" pitchFamily="18" charset="0"/>
              </a:rPr>
              <a:t>раб. тел.: +7 (495) 604-41-69 (</a:t>
            </a:r>
            <a:r>
              <a:rPr lang="ru-RU" altLang="ru-RU" sz="1600" dirty="0" err="1">
                <a:solidFill>
                  <a:srgbClr val="0C4A82"/>
                </a:solidFill>
                <a:latin typeface="Cambria" pitchFamily="18" charset="0"/>
              </a:rPr>
              <a:t>доб</a:t>
            </a:r>
            <a:r>
              <a:rPr lang="ru-RU" altLang="ru-RU" sz="1600" dirty="0">
                <a:solidFill>
                  <a:srgbClr val="0C4A82"/>
                </a:solidFill>
                <a:latin typeface="Cambria" pitchFamily="18" charset="0"/>
              </a:rPr>
              <a:t>. </a:t>
            </a:r>
            <a:r>
              <a:rPr lang="ru-RU" altLang="ru-RU" sz="1600" dirty="0" smtClean="0">
                <a:solidFill>
                  <a:srgbClr val="0C4A82"/>
                </a:solidFill>
                <a:latin typeface="Cambria" pitchFamily="18" charset="0"/>
              </a:rPr>
              <a:t>122)</a:t>
            </a:r>
            <a:endParaRPr lang="ru-RU" altLang="ru-RU" sz="1600" dirty="0">
              <a:solidFill>
                <a:srgbClr val="0C4A82"/>
              </a:solidFill>
              <a:latin typeface="Cambria" pitchFamily="18" charset="0"/>
            </a:endParaRPr>
          </a:p>
          <a:p>
            <a:pPr algn="just"/>
            <a:r>
              <a:rPr lang="ru-RU" altLang="ru-RU" sz="1600" dirty="0" err="1">
                <a:solidFill>
                  <a:srgbClr val="0C4A82"/>
                </a:solidFill>
                <a:latin typeface="Cambria" pitchFamily="18" charset="0"/>
              </a:rPr>
              <a:t>моб</a:t>
            </a:r>
            <a:r>
              <a:rPr lang="ru-RU" altLang="ru-RU" sz="1600" dirty="0">
                <a:solidFill>
                  <a:srgbClr val="0C4A82"/>
                </a:solidFill>
                <a:latin typeface="Cambria" pitchFamily="18" charset="0"/>
              </a:rPr>
              <a:t>. тел.: +7 (916) </a:t>
            </a:r>
            <a:r>
              <a:rPr lang="en-US" altLang="ru-RU" sz="1600" dirty="0">
                <a:solidFill>
                  <a:srgbClr val="0C4A82"/>
                </a:solidFill>
                <a:latin typeface="Cambria" pitchFamily="18" charset="0"/>
              </a:rPr>
              <a:t>186-48-27</a:t>
            </a:r>
            <a:endParaRPr lang="ru-RU" altLang="ru-RU" sz="1600" dirty="0">
              <a:solidFill>
                <a:srgbClr val="0C4A82"/>
              </a:solidFill>
              <a:latin typeface="Cambria" pitchFamily="18" charset="0"/>
            </a:endParaRPr>
          </a:p>
          <a:p>
            <a:pPr algn="just"/>
            <a:endParaRPr lang="en-US" altLang="ru-RU" sz="1600" dirty="0">
              <a:solidFill>
                <a:srgbClr val="0C4A82"/>
              </a:solidFill>
              <a:latin typeface="Cambria" pitchFamily="18" charset="0"/>
            </a:endParaRPr>
          </a:p>
          <a:p>
            <a:r>
              <a:rPr lang="ru-RU" altLang="ru-RU" sz="1600" dirty="0">
                <a:solidFill>
                  <a:srgbClr val="0C4A82"/>
                </a:solidFill>
                <a:latin typeface="Cambria" pitchFamily="18" charset="0"/>
              </a:rPr>
              <a:t>За более подробной информацией приглашаем посетить</a:t>
            </a:r>
            <a:r>
              <a:rPr lang="en-US" altLang="ru-RU" sz="1600" dirty="0">
                <a:solidFill>
                  <a:srgbClr val="0C4A82"/>
                </a:solidFill>
                <a:latin typeface="Cambria" pitchFamily="18" charset="0"/>
              </a:rPr>
              <a:t> </a:t>
            </a:r>
            <a:r>
              <a:rPr lang="ru-RU" altLang="ru-RU" sz="1600" dirty="0">
                <a:solidFill>
                  <a:srgbClr val="0C4A82"/>
                </a:solidFill>
                <a:latin typeface="Cambria" pitchFamily="18" charset="0"/>
              </a:rPr>
              <a:t>интернет-сайт </a:t>
            </a:r>
            <a:r>
              <a:rPr lang="en-US" altLang="ru-RU" sz="1600" b="1" u="sng" dirty="0">
                <a:solidFill>
                  <a:srgbClr val="0C4A82"/>
                </a:solidFill>
                <a:latin typeface="Cambria" pitchFamily="18" charset="0"/>
              </a:rPr>
              <a:t>SMAO.RU</a:t>
            </a:r>
            <a:endParaRPr lang="ru-RU" altLang="ru-RU" sz="1600" b="1" u="sng" dirty="0">
              <a:solidFill>
                <a:srgbClr val="0C4A82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 spd="slow" advTm="9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7" descr="разобранный кубик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913" y="4508500"/>
            <a:ext cx="68262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Рисунок 8" descr="собранный наполовину кубик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913" y="5229225"/>
            <a:ext cx="682625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Рисунок 9" descr="кубик СМАО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6913" y="6021388"/>
            <a:ext cx="6858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Рисунок 7" descr="SMAO_new_logo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260350"/>
            <a:ext cx="1800225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TextBox 7"/>
          <p:cNvSpPr txBox="1">
            <a:spLocks noChangeArrowheads="1"/>
          </p:cNvSpPr>
          <p:nvPr/>
        </p:nvSpPr>
        <p:spPr bwMode="auto">
          <a:xfrm>
            <a:off x="3851920" y="260350"/>
            <a:ext cx="504056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0C4A82"/>
                </a:solidFill>
                <a:latin typeface="Cambria" pitchFamily="18" charset="0"/>
              </a:rPr>
              <a:t>Изменения в Федеральный закон №135-ФЗ «Об оценочной деятельности в Российской Федерации»</a:t>
            </a: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51520" y="1340768"/>
          <a:ext cx="7992888" cy="51816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768752"/>
                <a:gridCol w="1224136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Требования ФЗ-135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Вступление в силу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u="non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C</a:t>
                      </a:r>
                      <a:r>
                        <a:rPr lang="ru-RU" sz="1400" b="1" u="non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татья</a:t>
                      </a:r>
                      <a:r>
                        <a:rPr lang="ru-RU" sz="1400" b="1" u="non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 21.1 ФЗ-135</a:t>
                      </a:r>
                      <a:endParaRPr lang="ru-RU" sz="1400" b="0" u="none" kern="12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  <a:p>
                      <a:r>
                        <a:rPr lang="ru-RU" sz="14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«Квалификационный экзамен в области оценочной деятельности»</a:t>
                      </a:r>
                    </a:p>
                    <a:p>
                      <a:pPr marL="0" indent="182563" algn="just">
                        <a:buFont typeface="Arial" pitchFamily="34" charset="0"/>
                        <a:buChar char="•"/>
                      </a:pPr>
                      <a:r>
                        <a:rPr lang="ru-RU" sz="14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 КЭ  целях подтверждения уровня квалификации.</a:t>
                      </a:r>
                    </a:p>
                    <a:p>
                      <a:pPr marL="0" indent="182563" algn="just">
                        <a:buFont typeface="Arial" pitchFamily="34" charset="0"/>
                        <a:buChar char="•"/>
                      </a:pPr>
                      <a:r>
                        <a:rPr lang="ru-RU" sz="14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 За прием КЭ  может взиматься плата.</a:t>
                      </a:r>
                    </a:p>
                    <a:p>
                      <a:pPr marL="0" indent="182563" algn="just">
                        <a:buFont typeface="Arial" pitchFamily="34" charset="0"/>
                        <a:buChar char="•"/>
                      </a:pPr>
                      <a:r>
                        <a:rPr lang="ru-RU" sz="14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 Допускается претендент с ВО и(или) ПП в области ОД.</a:t>
                      </a:r>
                    </a:p>
                    <a:p>
                      <a:pPr marL="0" indent="182563" algn="just">
                        <a:buFont typeface="Arial" pitchFamily="34" charset="0"/>
                        <a:buChar char="•"/>
                      </a:pPr>
                      <a:r>
                        <a:rPr lang="ru-RU" sz="14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 К повторной сдаче не ранее чем через 90 дней.</a:t>
                      </a:r>
                      <a:endParaRPr lang="ru-RU" sz="140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с </a:t>
                      </a:r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01.07.2017</a:t>
                      </a: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 </a:t>
                      </a:r>
                    </a:p>
                    <a:p>
                      <a:pPr algn="ctr"/>
                      <a:endParaRPr lang="ru-RU" sz="140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Статья</a:t>
                      </a:r>
                      <a:r>
                        <a:rPr lang="ru-RU" sz="1400" b="1" u="non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 21.2 ФЗ-135 </a:t>
                      </a:r>
                      <a:r>
                        <a:rPr lang="ru-RU" sz="14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«Квалификационный аттестат»</a:t>
                      </a:r>
                    </a:p>
                    <a:p>
                      <a:pPr marL="0" marR="0" indent="182563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4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 КА - свидетельство, подтверждающее сдачу КЭ.</a:t>
                      </a:r>
                    </a:p>
                    <a:p>
                      <a:pPr marL="0" marR="0" indent="182563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4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 КА выдается уполномоченным органом, при условии, что претендент:</a:t>
                      </a:r>
                    </a:p>
                    <a:p>
                      <a:pPr marL="0" marR="0" indent="182563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4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- сдал квалификационный экзамен;</a:t>
                      </a:r>
                    </a:p>
                    <a:p>
                      <a:pPr marL="0" marR="0" indent="182563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4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- имеет на дату подачи заявления о выдаче КА стаж (опыт) работы, связанной с осуществлением ОД, не менее 3 лет. Не менее года из последних 3 лет указанного стажа (опыта) работы должно приходиться на работу в должности помощника оценщика или оценщика.</a:t>
                      </a:r>
                    </a:p>
                    <a:p>
                      <a:pPr marL="0" marR="0" indent="182563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4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Решение об отказе в выдаче КА принимается в случае, если:</a:t>
                      </a:r>
                    </a:p>
                    <a:p>
                      <a:pPr marL="0" marR="0" indent="182563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4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- претендент не соответствует требованиям;</a:t>
                      </a:r>
                    </a:p>
                    <a:p>
                      <a:pPr marL="0" marR="0" indent="182563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4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- после сдачи КЭ обнаруживается несоответствие претендента.</a:t>
                      </a:r>
                    </a:p>
                    <a:p>
                      <a:pPr marL="0" marR="0" indent="182563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4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КА выдается на 3 года. Дата выдачи – дата решения о выдаче.</a:t>
                      </a:r>
                    </a:p>
                    <a:p>
                      <a:pPr marL="0" marR="0" indent="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4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Решение об отказе в выдаче КА может быть оспорено в суде.</a:t>
                      </a:r>
                    </a:p>
                    <a:p>
                      <a:pPr marL="0" marR="0" indent="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4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Оценщик в течение каждых 3 календарных лет, обязан подтверждать квалификацию путем сдачи КЭ.</a:t>
                      </a:r>
                      <a:endParaRPr lang="ru-RU" sz="1400" kern="12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с </a:t>
                      </a:r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01.07.2017</a:t>
                      </a: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 </a:t>
                      </a:r>
                      <a:endParaRPr lang="ru-RU" sz="140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 spd="slow" advTm="9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7" descr="разобранный кубик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913" y="4508500"/>
            <a:ext cx="68262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Рисунок 8" descr="собранный наполовину кубик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913" y="5229225"/>
            <a:ext cx="682625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Рисунок 9" descr="кубик СМАО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6913" y="6021388"/>
            <a:ext cx="6858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Рисунок 7" descr="SMAO_new_logo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260350"/>
            <a:ext cx="1800225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TextBox 7"/>
          <p:cNvSpPr txBox="1">
            <a:spLocks noChangeArrowheads="1"/>
          </p:cNvSpPr>
          <p:nvPr/>
        </p:nvSpPr>
        <p:spPr bwMode="auto">
          <a:xfrm>
            <a:off x="3851920" y="260350"/>
            <a:ext cx="50405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0C4A82"/>
                </a:solidFill>
                <a:latin typeface="Cambria" pitchFamily="18" charset="0"/>
              </a:rPr>
              <a:t>Уполномоченный орган на проведение КЭ </a:t>
            </a:r>
          </a:p>
          <a:p>
            <a:pPr algn="r"/>
            <a:r>
              <a:rPr lang="ru-RU" b="1" dirty="0" smtClean="0">
                <a:solidFill>
                  <a:srgbClr val="0C4A82"/>
                </a:solidFill>
                <a:latin typeface="Cambria" pitchFamily="18" charset="0"/>
              </a:rPr>
              <a:t>НПА в части проведения КЭ и получения КА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1340768"/>
            <a:ext cx="79208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C4A82"/>
                </a:solidFill>
                <a:latin typeface="Cambria" pitchFamily="18" charset="0"/>
              </a:rPr>
              <a:t>Приказ Минэкономразвития России от 19.05.2017 № 240 </a:t>
            </a:r>
          </a:p>
          <a:p>
            <a:pPr algn="just"/>
            <a:r>
              <a:rPr lang="ru-RU" sz="1600" dirty="0" smtClean="0">
                <a:solidFill>
                  <a:srgbClr val="0C4A82"/>
                </a:solidFill>
                <a:latin typeface="Cambria" pitchFamily="18" charset="0"/>
              </a:rPr>
              <a:t>"О передаче </a:t>
            </a:r>
            <a:r>
              <a:rPr lang="ru-RU" sz="1600" b="1" dirty="0" smtClean="0">
                <a:solidFill>
                  <a:srgbClr val="0C4A82"/>
                </a:solidFill>
                <a:latin typeface="Cambria" pitchFamily="18" charset="0"/>
              </a:rPr>
              <a:t>Федеральному бюджетному учреждению "Федеральный ресурсный центр по организации подготовки управленческих кадров" </a:t>
            </a:r>
            <a:r>
              <a:rPr lang="ru-RU" sz="1600" dirty="0" smtClean="0">
                <a:solidFill>
                  <a:srgbClr val="0C4A82"/>
                </a:solidFill>
                <a:latin typeface="Cambria" pitchFamily="18" charset="0"/>
              </a:rPr>
              <a:t>полномочий органа, уполномоченного на проведение квалификационного экзамена в области оценочной деятельности" (Зарегистрирован в Минюсте России 05.07.2017 № 47295)</a:t>
            </a:r>
          </a:p>
          <a:p>
            <a:pPr algn="just"/>
            <a:r>
              <a:rPr lang="en-US" sz="1600" dirty="0" smtClean="0">
                <a:solidFill>
                  <a:srgbClr val="0C4A82"/>
                </a:solidFill>
                <a:latin typeface="Cambria" pitchFamily="18" charset="0"/>
                <a:hlinkClick r:id="rId7"/>
              </a:rPr>
              <a:t>http://publication.pravo.gov.ru/Document/View/0001201707060011</a:t>
            </a:r>
            <a:endParaRPr lang="ru-RU" sz="1600" dirty="0" smtClean="0">
              <a:solidFill>
                <a:srgbClr val="0C4A82"/>
              </a:solidFill>
              <a:latin typeface="Cambria" pitchFamily="18" charset="0"/>
            </a:endParaRPr>
          </a:p>
          <a:p>
            <a:pPr algn="just"/>
            <a:endParaRPr lang="ru-RU" sz="1600" dirty="0" smtClean="0">
              <a:solidFill>
                <a:srgbClr val="0C4A82"/>
              </a:solidFill>
              <a:latin typeface="Cambria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0C4A82"/>
                </a:solidFill>
                <a:latin typeface="Cambria" pitchFamily="18" charset="0"/>
              </a:rPr>
              <a:t>Приказ Минэкономразвития России от 29.05.2017 № 257 </a:t>
            </a:r>
          </a:p>
          <a:p>
            <a:pPr algn="just"/>
            <a:r>
              <a:rPr lang="ru-RU" sz="1600" dirty="0" smtClean="0">
                <a:solidFill>
                  <a:srgbClr val="0C4A82"/>
                </a:solidFill>
                <a:latin typeface="Cambria" pitchFamily="18" charset="0"/>
              </a:rPr>
              <a:t>"Об утверждении Порядка формирования перечня экзаменационных вопросов для проведения квалификационного экзамена в области оценочной деятельности, Порядка проведения и сдачи квалификационного экзамена в области оценочной деятельности, в том числе порядка участия претендента в квалификационном экзамене в области оценочной деятельности, порядка определения результатов квалификационного экзамена в области оценочной деятельности, порядка подачи и рассмотрения апелляций, предельного размера платы, взимаемой с претендента за прием квалификационного экзамена в области оценочной деятельности, типов, форм квалификационных аттестатов в области оценочной деятельности, Порядка выдачи и аннулировании квалификационного аттестата в области оценочной деятельности" (Зарегистрирован в Минюсте России 11.07.2017 № 47374)</a:t>
            </a:r>
          </a:p>
          <a:p>
            <a:pPr algn="just"/>
            <a:r>
              <a:rPr lang="en-US" sz="1600" dirty="0" smtClean="0">
                <a:solidFill>
                  <a:srgbClr val="0C4A82"/>
                </a:solidFill>
                <a:latin typeface="Cambria" pitchFamily="18" charset="0"/>
                <a:hlinkClick r:id="rId8"/>
              </a:rPr>
              <a:t>http://publication.pravo.gov.ru/Document/View/0001201707130015</a:t>
            </a:r>
            <a:endParaRPr lang="ru-RU" sz="1500" dirty="0">
              <a:solidFill>
                <a:srgbClr val="0C4A82"/>
              </a:solidFill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5048" y="5085184"/>
            <a:ext cx="856895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300" dirty="0" smtClean="0">
              <a:solidFill>
                <a:srgbClr val="0C4A82"/>
              </a:solidFill>
              <a:latin typeface="Cambria" pitchFamily="18" charset="0"/>
              <a:cs typeface="+mn-cs"/>
            </a:endParaRPr>
          </a:p>
          <a:p>
            <a:pPr algn="just"/>
            <a:endParaRPr lang="ru-RU" sz="1300" dirty="0" smtClean="0">
              <a:solidFill>
                <a:srgbClr val="0C4A82"/>
              </a:solidFill>
              <a:latin typeface="Cambria" pitchFamily="18" charset="0"/>
              <a:cs typeface="+mn-cs"/>
            </a:endParaRPr>
          </a:p>
        </p:txBody>
      </p:sp>
    </p:spTree>
  </p:cSld>
  <p:clrMapOvr>
    <a:masterClrMapping/>
  </p:clrMapOvr>
  <p:transition spd="slow" advTm="9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7" descr="разобранный кубик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913" y="4508500"/>
            <a:ext cx="68262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Рисунок 8" descr="собранный наполовину кубик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913" y="5229225"/>
            <a:ext cx="682625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Рисунок 9" descr="кубик СМАО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6913" y="6021388"/>
            <a:ext cx="6858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Рисунок 7" descr="SMAO_new_logo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260350"/>
            <a:ext cx="1800225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51520" y="5307449"/>
            <a:ext cx="6552728" cy="1392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ru-RU" sz="1600" b="1" dirty="0" smtClean="0">
                <a:solidFill>
                  <a:srgbClr val="C00000"/>
                </a:solidFill>
                <a:latin typeface="Cambria" pitchFamily="18" charset="0"/>
              </a:rPr>
              <a:t>!!!</a:t>
            </a:r>
            <a:r>
              <a:rPr lang="ru-RU" sz="1400" b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ru-RU" sz="1500" b="1" dirty="0" smtClean="0">
                <a:solidFill>
                  <a:srgbClr val="0C4A82"/>
                </a:solidFill>
                <a:latin typeface="Cambria" pitchFamily="18" charset="0"/>
              </a:rPr>
              <a:t>КЭ проводится в целях подтверждения уровня квалификации по направлениям оценочной деятельности:</a:t>
            </a:r>
          </a:p>
          <a:p>
            <a:pPr>
              <a:spcBef>
                <a:spcPts val="300"/>
              </a:spcBef>
              <a:buFontTx/>
              <a:buChar char="-"/>
            </a:pP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 оценка недвижимости;</a:t>
            </a:r>
          </a:p>
          <a:p>
            <a:pPr>
              <a:spcBef>
                <a:spcPts val="300"/>
              </a:spcBef>
              <a:buFontTx/>
              <a:buChar char="-"/>
            </a:pP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 оценка движимого имущества;</a:t>
            </a:r>
          </a:p>
          <a:p>
            <a:pPr>
              <a:spcBef>
                <a:spcPts val="300"/>
              </a:spcBef>
              <a:buFontTx/>
              <a:buChar char="-"/>
            </a:pP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 оценка бизнеса.</a:t>
            </a:r>
            <a:endParaRPr lang="ru-RU" sz="1500" dirty="0">
              <a:solidFill>
                <a:srgbClr val="0C4A82"/>
              </a:solidFill>
              <a:latin typeface="Cambria" pitchFamily="18" charset="0"/>
            </a:endParaRPr>
          </a:p>
        </p:txBody>
      </p:sp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3851920" y="260350"/>
            <a:ext cx="50405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0C4A82"/>
                </a:solidFill>
                <a:latin typeface="Cambria" pitchFamily="18" charset="0"/>
              </a:rPr>
              <a:t>Квалификационный экзамен:</a:t>
            </a:r>
          </a:p>
          <a:p>
            <a:pPr algn="r"/>
            <a:r>
              <a:rPr lang="ru-RU" b="1" dirty="0" smtClean="0">
                <a:solidFill>
                  <a:srgbClr val="0C4A82"/>
                </a:solidFill>
                <a:latin typeface="Cambria" pitchFamily="18" charset="0"/>
              </a:rPr>
              <a:t>общие положения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1340768"/>
            <a:ext cx="583264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КЭ проводится органом, уполномоченным на проведение КЭ – </a:t>
            </a:r>
            <a:b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</a:br>
            <a:r>
              <a:rPr lang="ru-RU" sz="1400" b="1" dirty="0" smtClean="0">
                <a:solidFill>
                  <a:srgbClr val="0C4A82"/>
                </a:solidFill>
                <a:latin typeface="Cambria" pitchFamily="18" charset="0"/>
              </a:rPr>
              <a:t>ФБУ "Федеральный ресурсный центр по организации подготовки управленческих кадров"</a:t>
            </a: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 </a:t>
            </a:r>
            <a:endParaRPr lang="ru-RU" sz="1500" dirty="0">
              <a:solidFill>
                <a:srgbClr val="0C4A82"/>
              </a:solidFill>
              <a:latin typeface="Cambria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286787" y="1089611"/>
            <a:ext cx="182171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smtClean="0">
                <a:solidFill>
                  <a:srgbClr val="0C4A82"/>
                </a:solidFill>
                <a:latin typeface="Cambria" pitchFamily="18" charset="0"/>
                <a:hlinkClick r:id="rId7"/>
              </a:rPr>
              <a:t>http://en.pprog.ru/</a:t>
            </a:r>
            <a:endParaRPr lang="ru-RU" sz="1500" dirty="0" smtClean="0">
              <a:solidFill>
                <a:srgbClr val="0C4A82"/>
              </a:solidFill>
              <a:latin typeface="Cambr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 l="8546" t="9455" r="60364" b="80805"/>
          <a:stretch>
            <a:fillRect/>
          </a:stretch>
        </p:blipFill>
        <p:spPr bwMode="auto">
          <a:xfrm>
            <a:off x="6084168" y="1364840"/>
            <a:ext cx="2880000" cy="6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8" cstate="print"/>
          <a:srcRect l="43263" t="9455" r="32384" b="80805"/>
          <a:stretch>
            <a:fillRect/>
          </a:stretch>
        </p:blipFill>
        <p:spPr bwMode="auto">
          <a:xfrm>
            <a:off x="6084168" y="1988840"/>
            <a:ext cx="2880000" cy="796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179512" y="2132856"/>
            <a:ext cx="7056784" cy="1700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КЭ в специализированных помещениях – </a:t>
            </a:r>
            <a:r>
              <a:rPr lang="ru-RU" sz="1500" b="1" dirty="0" smtClean="0">
                <a:solidFill>
                  <a:srgbClr val="0C4A82"/>
                </a:solidFill>
                <a:latin typeface="Cambria" pitchFamily="18" charset="0"/>
              </a:rPr>
              <a:t>пункт приема КЭ</a:t>
            </a: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:</a:t>
            </a:r>
          </a:p>
          <a:p>
            <a:pPr>
              <a:spcBef>
                <a:spcPts val="300"/>
              </a:spcBef>
              <a:buFont typeface="Wingdings" pitchFamily="2" charset="2"/>
              <a:buChar char="ü"/>
            </a:pP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система видеонаблюдения;</a:t>
            </a:r>
          </a:p>
          <a:p>
            <a:pPr>
              <a:spcBef>
                <a:spcPts val="300"/>
              </a:spcBef>
              <a:buFont typeface="Wingdings" pitchFamily="2" charset="2"/>
              <a:buChar char="ü"/>
            </a:pP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места для сдачи КЭ;</a:t>
            </a:r>
          </a:p>
          <a:p>
            <a:pPr>
              <a:spcBef>
                <a:spcPts val="300"/>
              </a:spcBef>
              <a:buFont typeface="Wingdings" pitchFamily="2" charset="2"/>
              <a:buChar char="ü"/>
            </a:pP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компьютерная техника с ПО для проведения КЭ и доступом в Интернет.</a:t>
            </a:r>
          </a:p>
          <a:p>
            <a:pPr>
              <a:spcBef>
                <a:spcPts val="600"/>
              </a:spcBef>
            </a:pPr>
            <a:r>
              <a:rPr lang="ru-RU" sz="1700" b="1" dirty="0" smtClean="0">
                <a:solidFill>
                  <a:srgbClr val="C00000"/>
                </a:solidFill>
                <a:latin typeface="Cambria" pitchFamily="18" charset="0"/>
              </a:rPr>
              <a:t>!!!</a:t>
            </a:r>
            <a:r>
              <a:rPr lang="ru-RU" sz="1500" b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ru-RU" sz="1500" b="1" dirty="0" smtClean="0">
                <a:solidFill>
                  <a:srgbClr val="0C4A82"/>
                </a:solidFill>
                <a:latin typeface="Cambria" pitchFamily="18" charset="0"/>
              </a:rPr>
              <a:t>Информация о пунктах приема КЭ </a:t>
            </a: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(адрес, контактный телефон и адрес </a:t>
            </a:r>
            <a:r>
              <a:rPr lang="ru-RU" sz="1500" dirty="0" err="1" smtClean="0">
                <a:solidFill>
                  <a:srgbClr val="0C4A82"/>
                </a:solidFill>
                <a:latin typeface="Cambria" pitchFamily="18" charset="0"/>
              </a:rPr>
              <a:t>эл</a:t>
            </a: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. почты) </a:t>
            </a:r>
            <a:r>
              <a:rPr lang="ru-RU" sz="1500" b="1" dirty="0" smtClean="0">
                <a:solidFill>
                  <a:srgbClr val="0C4A82"/>
                </a:solidFill>
                <a:latin typeface="Cambria" pitchFamily="18" charset="0"/>
              </a:rPr>
              <a:t>подлежит размещению на сайте уполномоченного органа</a:t>
            </a: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.</a:t>
            </a:r>
            <a:endParaRPr lang="ru-RU" sz="1500" dirty="0">
              <a:solidFill>
                <a:srgbClr val="0C4A82"/>
              </a:solidFill>
              <a:latin typeface="Cambria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9512" y="3861048"/>
            <a:ext cx="8784976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tabLst>
                <a:tab pos="2159000" algn="l"/>
              </a:tabLst>
            </a:pPr>
            <a:r>
              <a:rPr lang="ru-RU" sz="1500" b="1" dirty="0" smtClean="0">
                <a:solidFill>
                  <a:srgbClr val="0C4A82"/>
                </a:solidFill>
                <a:latin typeface="Cambria" pitchFamily="18" charset="0"/>
              </a:rPr>
              <a:t>Уполномоченный орган</a:t>
            </a: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: </a:t>
            </a:r>
          </a:p>
          <a:p>
            <a:pPr marL="85725">
              <a:spcBef>
                <a:spcPts val="300"/>
              </a:spcBef>
              <a:tabLst>
                <a:tab pos="2159000" algn="l"/>
              </a:tabLst>
            </a:pP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- определяет оператора и возлагает на него обязанности по организации проведения КЭ</a:t>
            </a:r>
          </a:p>
          <a:p>
            <a:pPr marL="85725">
              <a:spcBef>
                <a:spcPts val="300"/>
              </a:spcBef>
              <a:tabLst>
                <a:tab pos="2159000" algn="l"/>
              </a:tabLst>
            </a:pP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- обеспечивает пункты приема КЭ тех. и иными средствами</a:t>
            </a:r>
          </a:p>
          <a:p>
            <a:pPr marL="85725">
              <a:spcBef>
                <a:spcPts val="300"/>
              </a:spcBef>
              <a:tabLst>
                <a:tab pos="2159000" algn="l"/>
              </a:tabLst>
            </a:pP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- размещает на сайте банк. реквизиты для внесения платы за прием КЭ</a:t>
            </a:r>
          </a:p>
          <a:p>
            <a:pPr marL="85725">
              <a:spcBef>
                <a:spcPts val="300"/>
              </a:spcBef>
              <a:tabLst>
                <a:tab pos="2159000" algn="l"/>
              </a:tabLst>
            </a:pP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- обеспечивает исполнение функций по принятию решений о выдаче КА</a:t>
            </a:r>
            <a:endParaRPr lang="ru-RU" sz="1500" dirty="0">
              <a:solidFill>
                <a:srgbClr val="C00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 spd="slow" advTm="9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7" descr="разобранный кубик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913" y="4508500"/>
            <a:ext cx="68262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Рисунок 8" descr="собранный наполовину кубик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913" y="5229225"/>
            <a:ext cx="682625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Рисунок 9" descr="кубик СМАО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6913" y="6021388"/>
            <a:ext cx="6858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Рисунок 7" descr="SMAO_new_logo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260350"/>
            <a:ext cx="1800225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TextBox 7"/>
          <p:cNvSpPr txBox="1">
            <a:spLocks noChangeArrowheads="1"/>
          </p:cNvSpPr>
          <p:nvPr/>
        </p:nvSpPr>
        <p:spPr bwMode="auto">
          <a:xfrm>
            <a:off x="3851920" y="260350"/>
            <a:ext cx="50405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0C4A82"/>
                </a:solidFill>
                <a:latin typeface="Cambria" pitchFamily="18" charset="0"/>
              </a:rPr>
              <a:t>Направления оценочной деятельности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1484784"/>
            <a:ext cx="77768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500" dirty="0" smtClean="0">
              <a:solidFill>
                <a:srgbClr val="0C4A82"/>
              </a:solidFill>
              <a:latin typeface="+mn-lt"/>
              <a:cs typeface="+mn-cs"/>
            </a:endParaRPr>
          </a:p>
          <a:p>
            <a:pPr algn="just"/>
            <a:endParaRPr lang="ru-RU" sz="1500" dirty="0">
              <a:solidFill>
                <a:srgbClr val="0C4A82"/>
              </a:solidFill>
              <a:latin typeface="+mn-lt"/>
              <a:cs typeface="+mn-cs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251520" y="1340768"/>
            <a:ext cx="7560840" cy="2439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</a:pPr>
            <a:r>
              <a:rPr lang="ru-RU" sz="1500" b="1" i="1" u="sng" dirty="0" smtClean="0">
                <a:solidFill>
                  <a:srgbClr val="0C4A82"/>
                </a:solidFill>
                <a:latin typeface="Cambria" pitchFamily="18" charset="0"/>
              </a:rPr>
              <a:t>Оценка недвижимости</a:t>
            </a: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:</a:t>
            </a:r>
          </a:p>
          <a:p>
            <a:pPr algn="just">
              <a:spcBef>
                <a:spcPts val="300"/>
              </a:spcBef>
              <a:buFont typeface="Wingdings" pitchFamily="2" charset="2"/>
              <a:buChar char="ü"/>
            </a:pP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застроенных земельных участков, </a:t>
            </a:r>
          </a:p>
          <a:p>
            <a:pPr algn="just">
              <a:spcBef>
                <a:spcPts val="300"/>
              </a:spcBef>
              <a:buFont typeface="Wingdings" pitchFamily="2" charset="2"/>
              <a:buChar char="ü"/>
            </a:pP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незастроенных земельных участков, </a:t>
            </a:r>
          </a:p>
          <a:p>
            <a:pPr algn="just">
              <a:spcBef>
                <a:spcPts val="300"/>
              </a:spcBef>
              <a:buFont typeface="Wingdings" pitchFamily="2" charset="2"/>
              <a:buChar char="ü"/>
            </a:pP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объектов капитального строительства, </a:t>
            </a:r>
          </a:p>
          <a:p>
            <a:pPr algn="just">
              <a:spcBef>
                <a:spcPts val="300"/>
              </a:spcBef>
              <a:buFont typeface="Wingdings" pitchFamily="2" charset="2"/>
              <a:buChar char="ü"/>
            </a:pP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частей земельных участков и частей объектов капитального строительства, </a:t>
            </a:r>
          </a:p>
          <a:p>
            <a:pPr algn="just">
              <a:spcBef>
                <a:spcPts val="300"/>
              </a:spcBef>
              <a:buFont typeface="Wingdings" pitchFamily="2" charset="2"/>
              <a:buChar char="ü"/>
            </a:pP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жилых и нежилых помещений, </a:t>
            </a:r>
          </a:p>
          <a:p>
            <a:pPr algn="just">
              <a:spcBef>
                <a:spcPts val="300"/>
              </a:spcBef>
            </a:pP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вместе или по отдельности, с учетом связанных с ними имущественных прав, </a:t>
            </a:r>
          </a:p>
          <a:p>
            <a:pPr algn="just">
              <a:spcBef>
                <a:spcPts val="300"/>
              </a:spcBef>
              <a:buFont typeface="Wingdings" pitchFamily="2" charset="2"/>
              <a:buChar char="ü"/>
            </a:pP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определение стоимости </a:t>
            </a:r>
            <a:r>
              <a:rPr lang="ru-RU" sz="1500" dirty="0">
                <a:solidFill>
                  <a:srgbClr val="0C4A82"/>
                </a:solidFill>
                <a:latin typeface="Cambria" pitchFamily="18" charset="0"/>
              </a:rPr>
              <a:t>работ и услуг, связанных с указанными объектами недвижимости</a:t>
            </a: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.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323528" y="3789040"/>
            <a:ext cx="74888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</a:pPr>
            <a:r>
              <a:rPr lang="ru-RU" sz="1500" b="1" i="1" u="sng" dirty="0" smtClean="0">
                <a:solidFill>
                  <a:srgbClr val="0C4A82"/>
                </a:solidFill>
                <a:latin typeface="Cambria" pitchFamily="18" charset="0"/>
              </a:rPr>
              <a:t>Оценка движимого имущества</a:t>
            </a: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:</a:t>
            </a:r>
          </a:p>
          <a:p>
            <a:pPr algn="just">
              <a:spcBef>
                <a:spcPts val="300"/>
              </a:spcBef>
              <a:buFont typeface="Wingdings" pitchFamily="2" charset="2"/>
              <a:buChar char="ü"/>
            </a:pP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машин и оборудования (отдельных машин и единиц оборудования, являющихся изделиями машиностроительного производства или аналогичными им, групп (множества, совокупности) машин и оборудования, частей машин и оборудования вместе или по отдельности), </a:t>
            </a:r>
          </a:p>
          <a:p>
            <a:pPr algn="just">
              <a:spcBef>
                <a:spcPts val="300"/>
              </a:spcBef>
              <a:buFont typeface="Wingdings" pitchFamily="2" charset="2"/>
              <a:buChar char="ü"/>
            </a:pP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оценка подлежащих государственной регистрации воздушных и морских судов, судов внутреннего плавания, космических объектов, </a:t>
            </a:r>
          </a:p>
          <a:p>
            <a:pPr algn="just">
              <a:spcBef>
                <a:spcPts val="300"/>
              </a:spcBef>
              <a:buFont typeface="Wingdings" pitchFamily="2" charset="2"/>
              <a:buChar char="ü"/>
            </a:pP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оценка иного движимого имущества, </a:t>
            </a:r>
          </a:p>
          <a:p>
            <a:pPr algn="just">
              <a:spcBef>
                <a:spcPts val="300"/>
              </a:spcBef>
              <a:buFont typeface="Wingdings" pitchFamily="2" charset="2"/>
              <a:buChar char="ü"/>
            </a:pP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определение стоимости работ и услуг, связанных с машинами, оборудованием, иным движимым имуществом.</a:t>
            </a:r>
          </a:p>
        </p:txBody>
      </p:sp>
    </p:spTree>
  </p:cSld>
  <p:clrMapOvr>
    <a:masterClrMapping/>
  </p:clrMapOvr>
  <p:transition spd="slow" advTm="9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7" descr="разобранный кубик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913" y="4508500"/>
            <a:ext cx="68262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Рисунок 8" descr="собранный наполовину кубик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913" y="5229225"/>
            <a:ext cx="682625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Рисунок 9" descr="кубик СМАО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6913" y="6021388"/>
            <a:ext cx="6858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Рисунок 7" descr="SMAO_new_logo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260350"/>
            <a:ext cx="1800225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TextBox 7"/>
          <p:cNvSpPr txBox="1">
            <a:spLocks noChangeArrowheads="1"/>
          </p:cNvSpPr>
          <p:nvPr/>
        </p:nvSpPr>
        <p:spPr bwMode="auto">
          <a:xfrm>
            <a:off x="3851920" y="260350"/>
            <a:ext cx="50405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0C4A82"/>
                </a:solidFill>
                <a:latin typeface="Cambria" pitchFamily="18" charset="0"/>
              </a:rPr>
              <a:t>Направления оценочной деятельности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1484784"/>
            <a:ext cx="77768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500" dirty="0" smtClean="0">
              <a:solidFill>
                <a:srgbClr val="0C4A82"/>
              </a:solidFill>
              <a:latin typeface="+mn-lt"/>
              <a:cs typeface="+mn-cs"/>
            </a:endParaRPr>
          </a:p>
          <a:p>
            <a:pPr algn="just"/>
            <a:endParaRPr lang="ru-RU" sz="1500" dirty="0">
              <a:solidFill>
                <a:srgbClr val="0C4A82"/>
              </a:solidFill>
              <a:latin typeface="+mn-lt"/>
              <a:cs typeface="+mn-cs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251520" y="1412776"/>
            <a:ext cx="756084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ru-RU" sz="1500" b="1" i="1" u="sng" dirty="0" smtClean="0">
                <a:solidFill>
                  <a:srgbClr val="0C4A82"/>
                </a:solidFill>
                <a:latin typeface="Cambria" pitchFamily="18" charset="0"/>
              </a:rPr>
              <a:t>Оценка бизнеса</a:t>
            </a: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:</a:t>
            </a:r>
          </a:p>
          <a:p>
            <a:pPr marL="0" lvl="1" algn="just">
              <a:spcBef>
                <a:spcPts val="1200"/>
              </a:spcBef>
              <a:buFont typeface="Wingdings" pitchFamily="2" charset="2"/>
              <a:buChar char="ü"/>
            </a:pP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акций</a:t>
            </a:r>
            <a:r>
              <a:rPr lang="ru-RU" sz="1500" dirty="0">
                <a:solidFill>
                  <a:srgbClr val="0C4A82"/>
                </a:solidFill>
                <a:latin typeface="Cambria" pitchFamily="18" charset="0"/>
              </a:rPr>
              <a:t>, </a:t>
            </a:r>
          </a:p>
          <a:p>
            <a:pPr marL="0" lvl="1" algn="just">
              <a:spcBef>
                <a:spcPts val="1200"/>
              </a:spcBef>
              <a:buFont typeface="Wingdings" pitchFamily="2" charset="2"/>
              <a:buChar char="ü"/>
            </a:pPr>
            <a:r>
              <a:rPr lang="ru-RU" sz="1500" dirty="0">
                <a:solidFill>
                  <a:srgbClr val="0C4A82"/>
                </a:solidFill>
                <a:latin typeface="Cambria" pitchFamily="18" charset="0"/>
              </a:rPr>
              <a:t>паев в паевых фондах производственных кооперативов, </a:t>
            </a:r>
          </a:p>
          <a:p>
            <a:pPr marL="0" lvl="1" algn="just">
              <a:spcBef>
                <a:spcPts val="1200"/>
              </a:spcBef>
              <a:buFont typeface="Wingdings" pitchFamily="2" charset="2"/>
              <a:buChar char="ü"/>
            </a:pPr>
            <a:r>
              <a:rPr lang="ru-RU" sz="1500" dirty="0">
                <a:solidFill>
                  <a:srgbClr val="0C4A82"/>
                </a:solidFill>
                <a:latin typeface="Cambria" pitchFamily="18" charset="0"/>
              </a:rPr>
              <a:t>долей в уставном (складочном) капитале, </a:t>
            </a:r>
          </a:p>
          <a:p>
            <a:pPr marL="0" lvl="1" algn="just">
              <a:spcBef>
                <a:spcPts val="1200"/>
              </a:spcBef>
              <a:buFont typeface="Wingdings" pitchFamily="2" charset="2"/>
              <a:buChar char="ü"/>
            </a:pPr>
            <a:r>
              <a:rPr lang="ru-RU" sz="1500" dirty="0">
                <a:solidFill>
                  <a:srgbClr val="0C4A82"/>
                </a:solidFill>
                <a:latin typeface="Cambria" pitchFamily="18" charset="0"/>
              </a:rPr>
              <a:t>имущественных комплексов организации или </a:t>
            </a: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их частей </a:t>
            </a:r>
            <a:r>
              <a:rPr lang="ru-RU" sz="1500" dirty="0">
                <a:solidFill>
                  <a:srgbClr val="0C4A82"/>
                </a:solidFill>
                <a:latin typeface="Cambria" pitchFamily="18" charset="0"/>
              </a:rPr>
              <a:t>как обособленного имущества действующего бизнеса, </a:t>
            </a:r>
          </a:p>
          <a:p>
            <a:pPr marL="0" lvl="1" algn="just">
              <a:spcBef>
                <a:spcPts val="1200"/>
              </a:spcBef>
              <a:buFont typeface="Wingdings" pitchFamily="2" charset="2"/>
              <a:buChar char="ü"/>
            </a:pP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нематериальных активов </a:t>
            </a:r>
            <a:r>
              <a:rPr lang="ru-RU" sz="1500" dirty="0">
                <a:solidFill>
                  <a:srgbClr val="0C4A82"/>
                </a:solidFill>
                <a:latin typeface="Cambria" pitchFamily="18" charset="0"/>
              </a:rPr>
              <a:t>(активы, которые не имеют материально-вещественной формы, проявляют себя своими экономическими свойствами, дают </a:t>
            </a: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выгоды их </a:t>
            </a:r>
            <a:r>
              <a:rPr lang="ru-RU" sz="1500" dirty="0">
                <a:solidFill>
                  <a:srgbClr val="0C4A82"/>
                </a:solidFill>
                <a:latin typeface="Cambria" pitchFamily="18" charset="0"/>
              </a:rPr>
              <a:t>собственнику (правообладателю) и генерируют для него доходы (выгоды), </a:t>
            </a: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в </a:t>
            </a:r>
            <a:r>
              <a:rPr lang="ru-RU" sz="1500" dirty="0">
                <a:solidFill>
                  <a:srgbClr val="0C4A82"/>
                </a:solidFill>
                <a:latin typeface="Cambria" pitchFamily="18" charset="0"/>
              </a:rPr>
              <a:t>том числе: исключительные права на интеллектуальную собственность, </a:t>
            </a: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а </a:t>
            </a:r>
            <a:r>
              <a:rPr lang="ru-RU" sz="1500" dirty="0">
                <a:solidFill>
                  <a:srgbClr val="0C4A82"/>
                </a:solidFill>
                <a:latin typeface="Cambria" pitchFamily="18" charset="0"/>
              </a:rPr>
              <a:t>также иные права (право следования, право доступа и другие), относящиеся </a:t>
            </a: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к </a:t>
            </a:r>
            <a:r>
              <a:rPr lang="ru-RU" sz="1500" dirty="0">
                <a:solidFill>
                  <a:srgbClr val="0C4A82"/>
                </a:solidFill>
                <a:latin typeface="Cambria" pitchFamily="18" charset="0"/>
              </a:rPr>
              <a:t>интеллектуальной деятельности в производственной, научной, литературной и художественной областях; </a:t>
            </a: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права</a:t>
            </a:r>
            <a:r>
              <a:rPr lang="ru-RU" sz="1500" dirty="0">
                <a:solidFill>
                  <a:srgbClr val="0C4A82"/>
                </a:solidFill>
                <a:latin typeface="Cambria" pitchFamily="18" charset="0"/>
              </a:rPr>
              <a:t>, составляющие содержание договорных </a:t>
            </a:r>
            <a:r>
              <a:rPr lang="ru-RU" sz="1500" dirty="0" smtClean="0">
                <a:solidFill>
                  <a:srgbClr val="0C4A82"/>
                </a:solidFill>
                <a:latin typeface="Cambria" pitchFamily="18" charset="0"/>
              </a:rPr>
              <a:t>обязательств).</a:t>
            </a:r>
            <a:endParaRPr lang="ru-RU" sz="1500" dirty="0">
              <a:solidFill>
                <a:srgbClr val="0C4A82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 spd="slow" advTm="9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7" descr="разобранный кубик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913" y="4508500"/>
            <a:ext cx="68262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Рисунок 8" descr="собранный наполовину кубик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913" y="5229225"/>
            <a:ext cx="682625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Рисунок 9" descr="кубик СМАО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6913" y="6021388"/>
            <a:ext cx="6858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Рисунок 7" descr="SMAO_new_logo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260350"/>
            <a:ext cx="1800225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TextBox 7"/>
          <p:cNvSpPr txBox="1">
            <a:spLocks noChangeArrowheads="1"/>
          </p:cNvSpPr>
          <p:nvPr/>
        </p:nvSpPr>
        <p:spPr bwMode="auto">
          <a:xfrm>
            <a:off x="3851920" y="260350"/>
            <a:ext cx="50405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0C4A82"/>
                </a:solidFill>
                <a:latin typeface="Cambria" pitchFamily="18" charset="0"/>
              </a:rPr>
              <a:t>Перечень вопросов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1484784"/>
            <a:ext cx="77768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500" dirty="0" smtClean="0">
              <a:solidFill>
                <a:srgbClr val="0C4A82"/>
              </a:solidFill>
              <a:latin typeface="+mn-lt"/>
              <a:cs typeface="+mn-cs"/>
            </a:endParaRPr>
          </a:p>
          <a:p>
            <a:pPr algn="just"/>
            <a:endParaRPr lang="ru-RU" sz="1500" dirty="0">
              <a:solidFill>
                <a:srgbClr val="0C4A82"/>
              </a:solidFill>
              <a:latin typeface="+mn-lt"/>
              <a:cs typeface="+mn-cs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251520" y="1268760"/>
            <a:ext cx="871296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sz="1400" dirty="0" smtClean="0">
                <a:solidFill>
                  <a:srgbClr val="0C4A82"/>
                </a:solidFill>
                <a:latin typeface="Cambria" pitchFamily="18" charset="0"/>
              </a:rPr>
              <a:t>В перечень включается не менее </a:t>
            </a:r>
            <a:r>
              <a:rPr lang="ru-RU" sz="1400" b="1" dirty="0" smtClean="0">
                <a:solidFill>
                  <a:srgbClr val="0C4A82"/>
                </a:solidFill>
                <a:latin typeface="Cambria" pitchFamily="18" charset="0"/>
              </a:rPr>
              <a:t>1500 вопросов </a:t>
            </a:r>
          </a:p>
          <a:p>
            <a:pPr algn="just">
              <a:spcBef>
                <a:spcPts val="600"/>
              </a:spcBef>
            </a:pPr>
            <a:r>
              <a:rPr lang="ru-RU" sz="1400" dirty="0" smtClean="0">
                <a:solidFill>
                  <a:srgbClr val="0C4A82"/>
                </a:solidFill>
                <a:latin typeface="Cambria" pitchFamily="18" charset="0"/>
              </a:rPr>
              <a:t>Вопросы виде </a:t>
            </a:r>
            <a:r>
              <a:rPr lang="ru-RU" sz="1400" b="1" dirty="0" smtClean="0">
                <a:solidFill>
                  <a:srgbClr val="0C4A82"/>
                </a:solidFill>
                <a:latin typeface="Cambria" pitchFamily="18" charset="0"/>
              </a:rPr>
              <a:t>тестов</a:t>
            </a:r>
            <a:r>
              <a:rPr lang="ru-RU" sz="1400" dirty="0" smtClean="0">
                <a:solidFill>
                  <a:srgbClr val="0C4A82"/>
                </a:solidFill>
                <a:latin typeface="Cambria" pitchFamily="18" charset="0"/>
              </a:rPr>
              <a:t> с вариантами ответов (не менее трех), один из которых правильный.</a:t>
            </a:r>
          </a:p>
          <a:p>
            <a:pPr algn="just">
              <a:spcBef>
                <a:spcPts val="600"/>
              </a:spcBef>
            </a:pPr>
            <a:r>
              <a:rPr lang="ru-RU" sz="1400" b="1" i="1" u="sng" dirty="0" smtClean="0">
                <a:solidFill>
                  <a:srgbClr val="0C4A82"/>
                </a:solidFill>
                <a:latin typeface="Cambria" pitchFamily="18" charset="0"/>
              </a:rPr>
              <a:t>Структура:</a:t>
            </a:r>
          </a:p>
          <a:p>
            <a:pPr marL="342900" indent="-342900" algn="just">
              <a:spcBef>
                <a:spcPts val="0"/>
              </a:spcBef>
              <a:buAutoNum type="arabicParenR"/>
            </a:pPr>
            <a:r>
              <a:rPr lang="ru-RU" sz="1400" b="1" dirty="0" smtClean="0">
                <a:solidFill>
                  <a:srgbClr val="0C4A82"/>
                </a:solidFill>
                <a:latin typeface="Cambria" pitchFamily="18" charset="0"/>
              </a:rPr>
              <a:t>Общая часть </a:t>
            </a:r>
            <a:r>
              <a:rPr lang="ru-RU" sz="1400" dirty="0" smtClean="0">
                <a:solidFill>
                  <a:srgbClr val="0C4A82"/>
                </a:solidFill>
                <a:latin typeface="Cambria" pitchFamily="18" charset="0"/>
              </a:rPr>
              <a:t>(вопросы на знанием норм законодательства (общие)) – не менее 150</a:t>
            </a:r>
          </a:p>
          <a:p>
            <a:pPr marL="342900" indent="-342900" algn="just">
              <a:spcBef>
                <a:spcPts val="0"/>
              </a:spcBef>
              <a:buAutoNum type="arabicParenR"/>
            </a:pPr>
            <a:r>
              <a:rPr lang="ru-RU" sz="1400" b="1" dirty="0" smtClean="0">
                <a:solidFill>
                  <a:srgbClr val="0C4A82"/>
                </a:solidFill>
                <a:latin typeface="Cambria" pitchFamily="18" charset="0"/>
              </a:rPr>
              <a:t>Специальная часть </a:t>
            </a:r>
            <a:r>
              <a:rPr lang="ru-RU" sz="1400" dirty="0" smtClean="0">
                <a:solidFill>
                  <a:srgbClr val="0C4A82"/>
                </a:solidFill>
                <a:latin typeface="Cambria" pitchFamily="18" charset="0"/>
              </a:rPr>
              <a:t>– не менее 200 по каждому направлению</a:t>
            </a:r>
          </a:p>
          <a:p>
            <a:pPr marL="800100" lvl="1" indent="-342900" algn="just">
              <a:spcBef>
                <a:spcPts val="0"/>
              </a:spcBef>
            </a:pPr>
            <a:r>
              <a:rPr lang="ru-RU" sz="1400" dirty="0" smtClean="0">
                <a:solidFill>
                  <a:srgbClr val="0C4A82"/>
                </a:solidFill>
                <a:latin typeface="Cambria" pitchFamily="18" charset="0"/>
              </a:rPr>
              <a:t>а) </a:t>
            </a:r>
            <a:r>
              <a:rPr lang="ru-RU" sz="1400" dirty="0">
                <a:solidFill>
                  <a:srgbClr val="0C4A82"/>
                </a:solidFill>
                <a:latin typeface="Cambria" pitchFamily="18" charset="0"/>
              </a:rPr>
              <a:t>вопросы на знанием норм </a:t>
            </a:r>
            <a:r>
              <a:rPr lang="ru-RU" sz="1400" dirty="0" smtClean="0">
                <a:solidFill>
                  <a:srgbClr val="0C4A82"/>
                </a:solidFill>
                <a:latin typeface="Cambria" pitchFamily="18" charset="0"/>
              </a:rPr>
              <a:t>законодательства</a:t>
            </a:r>
          </a:p>
          <a:p>
            <a:pPr marL="800100" lvl="1" indent="-342900" algn="just">
              <a:spcBef>
                <a:spcPts val="0"/>
              </a:spcBef>
            </a:pPr>
            <a:r>
              <a:rPr lang="ru-RU" sz="1400" dirty="0" smtClean="0">
                <a:solidFill>
                  <a:srgbClr val="0C4A82"/>
                </a:solidFill>
                <a:latin typeface="Cambria" pitchFamily="18" charset="0"/>
              </a:rPr>
              <a:t>б) теоретические вопросы </a:t>
            </a:r>
          </a:p>
          <a:p>
            <a:pPr marL="342900" indent="-342900" algn="just">
              <a:spcBef>
                <a:spcPts val="0"/>
              </a:spcBef>
              <a:buAutoNum type="arabicParenR"/>
            </a:pPr>
            <a:r>
              <a:rPr lang="ru-RU" sz="1400" b="1" dirty="0" smtClean="0">
                <a:solidFill>
                  <a:srgbClr val="0C4A82"/>
                </a:solidFill>
                <a:latin typeface="Cambria" pitchFamily="18" charset="0"/>
              </a:rPr>
              <a:t>Практическая часть </a:t>
            </a:r>
            <a:r>
              <a:rPr lang="ru-RU" sz="1400" dirty="0" smtClean="0">
                <a:solidFill>
                  <a:srgbClr val="0C4A82"/>
                </a:solidFill>
                <a:latin typeface="Cambria" pitchFamily="18" charset="0"/>
              </a:rPr>
              <a:t>– не менее 250 по каждому направлению</a:t>
            </a:r>
            <a:endParaRPr lang="ru-RU" sz="1400" b="1" dirty="0" smtClean="0">
              <a:solidFill>
                <a:srgbClr val="0C4A82"/>
              </a:solidFill>
              <a:latin typeface="Cambria" pitchFamily="18" charset="0"/>
            </a:endParaRPr>
          </a:p>
          <a:p>
            <a:pPr marL="800100" lvl="1" indent="-342900" algn="just">
              <a:spcBef>
                <a:spcPts val="0"/>
              </a:spcBef>
            </a:pPr>
            <a:r>
              <a:rPr lang="ru-RU" sz="1400" dirty="0">
                <a:solidFill>
                  <a:srgbClr val="0C4A82"/>
                </a:solidFill>
                <a:latin typeface="Cambria" pitchFamily="18" charset="0"/>
              </a:rPr>
              <a:t>а) </a:t>
            </a:r>
            <a:r>
              <a:rPr lang="ru-RU" sz="1400" dirty="0" smtClean="0">
                <a:solidFill>
                  <a:srgbClr val="0C4A82"/>
                </a:solidFill>
                <a:latin typeface="Cambria" pitchFamily="18" charset="0"/>
              </a:rPr>
              <a:t>задачи, оформленные в виде тестового задания</a:t>
            </a:r>
            <a:endParaRPr lang="ru-RU" sz="1400" dirty="0">
              <a:solidFill>
                <a:srgbClr val="0C4A82"/>
              </a:solidFill>
              <a:latin typeface="Cambria" pitchFamily="18" charset="0"/>
            </a:endParaRPr>
          </a:p>
          <a:p>
            <a:pPr marL="800100" lvl="1" indent="-342900" algn="just">
              <a:spcBef>
                <a:spcPts val="0"/>
              </a:spcBef>
            </a:pPr>
            <a:r>
              <a:rPr lang="ru-RU" sz="1400" dirty="0">
                <a:solidFill>
                  <a:srgbClr val="0C4A82"/>
                </a:solidFill>
                <a:latin typeface="Cambria" pitchFamily="18" charset="0"/>
              </a:rPr>
              <a:t>б) </a:t>
            </a:r>
            <a:r>
              <a:rPr lang="ru-RU" sz="1400" dirty="0" smtClean="0">
                <a:solidFill>
                  <a:srgbClr val="0C4A82"/>
                </a:solidFill>
                <a:latin typeface="Cambria" pitchFamily="18" charset="0"/>
              </a:rPr>
              <a:t>практические задачи с представленными на выбор вариантами ответов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3717032"/>
            <a:ext cx="7848872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sz="1400" dirty="0" smtClean="0">
                <a:solidFill>
                  <a:srgbClr val="0C4A82"/>
                </a:solidFill>
                <a:latin typeface="Cambria" pitchFamily="18" charset="0"/>
              </a:rPr>
              <a:t>Вопросы </a:t>
            </a:r>
            <a:r>
              <a:rPr lang="ru-RU" sz="1400" dirty="0">
                <a:solidFill>
                  <a:srgbClr val="0C4A82"/>
                </a:solidFill>
                <a:latin typeface="Cambria" pitchFamily="18" charset="0"/>
              </a:rPr>
              <a:t>на знание норм законодательства, включенные в </a:t>
            </a:r>
            <a:r>
              <a:rPr lang="ru-RU" sz="1400" u="sng" dirty="0">
                <a:solidFill>
                  <a:srgbClr val="0C4A82"/>
                </a:solidFill>
                <a:latin typeface="Cambria" pitchFamily="18" charset="0"/>
              </a:rPr>
              <a:t>Общую часть и Специальную часть</a:t>
            </a:r>
            <a:r>
              <a:rPr lang="ru-RU" sz="1400" dirty="0">
                <a:solidFill>
                  <a:srgbClr val="0C4A82"/>
                </a:solidFill>
                <a:latin typeface="Cambria" pitchFamily="18" charset="0"/>
              </a:rPr>
              <a:t>, подлежат обновлению не менее чем на </a:t>
            </a:r>
            <a:r>
              <a:rPr lang="ru-RU" sz="1400" b="1" i="1" dirty="0">
                <a:solidFill>
                  <a:srgbClr val="0C4A82"/>
                </a:solidFill>
                <a:latin typeface="Cambria" pitchFamily="18" charset="0"/>
              </a:rPr>
              <a:t>20% с периодичностью не реже одного раза в год</a:t>
            </a:r>
            <a:r>
              <a:rPr lang="ru-RU" sz="1400" dirty="0">
                <a:solidFill>
                  <a:srgbClr val="0C4A82"/>
                </a:solidFill>
                <a:latin typeface="Cambria" pitchFamily="18" charset="0"/>
              </a:rPr>
              <a:t>. </a:t>
            </a:r>
          </a:p>
          <a:p>
            <a:pPr algn="just">
              <a:spcBef>
                <a:spcPts val="600"/>
              </a:spcBef>
            </a:pPr>
            <a:r>
              <a:rPr lang="ru-RU" sz="1400" dirty="0">
                <a:solidFill>
                  <a:srgbClr val="0C4A82"/>
                </a:solidFill>
                <a:latin typeface="Cambria" pitchFamily="18" charset="0"/>
              </a:rPr>
              <a:t>Вопросы, включенные в </a:t>
            </a:r>
            <a:r>
              <a:rPr lang="ru-RU" sz="1400" u="sng" dirty="0" smtClean="0">
                <a:solidFill>
                  <a:srgbClr val="0C4A82"/>
                </a:solidFill>
                <a:latin typeface="Cambria" pitchFamily="18" charset="0"/>
              </a:rPr>
              <a:t>Практическую часть</a:t>
            </a:r>
            <a:r>
              <a:rPr lang="ru-RU" sz="1400" dirty="0" smtClean="0">
                <a:solidFill>
                  <a:srgbClr val="0C4A82"/>
                </a:solidFill>
                <a:latin typeface="Cambria" pitchFamily="18" charset="0"/>
              </a:rPr>
              <a:t>, </a:t>
            </a:r>
            <a:r>
              <a:rPr lang="ru-RU" sz="1400" dirty="0">
                <a:solidFill>
                  <a:srgbClr val="0C4A82"/>
                </a:solidFill>
                <a:latin typeface="Cambria" pitchFamily="18" charset="0"/>
              </a:rPr>
              <a:t>подлежат обновлению не менее чем на </a:t>
            </a:r>
            <a:r>
              <a:rPr lang="ru-RU" sz="1400" b="1" i="1" dirty="0">
                <a:solidFill>
                  <a:srgbClr val="0C4A82"/>
                </a:solidFill>
                <a:latin typeface="Cambria" pitchFamily="18" charset="0"/>
              </a:rPr>
              <a:t>50 </a:t>
            </a:r>
            <a:r>
              <a:rPr lang="ru-RU" sz="1400" b="1" i="1" dirty="0" smtClean="0">
                <a:solidFill>
                  <a:srgbClr val="0C4A82"/>
                </a:solidFill>
                <a:latin typeface="Cambria" pitchFamily="18" charset="0"/>
              </a:rPr>
              <a:t>% с </a:t>
            </a:r>
            <a:r>
              <a:rPr lang="ru-RU" sz="1400" b="1" i="1" dirty="0">
                <a:solidFill>
                  <a:srgbClr val="0C4A82"/>
                </a:solidFill>
                <a:latin typeface="Cambria" pitchFamily="18" charset="0"/>
              </a:rPr>
              <a:t>периодичностью не реже одного раза в два </a:t>
            </a:r>
            <a:r>
              <a:rPr lang="ru-RU" sz="1400" b="1" i="1" dirty="0" smtClean="0">
                <a:solidFill>
                  <a:srgbClr val="0C4A82"/>
                </a:solidFill>
                <a:latin typeface="Cambria" pitchFamily="18" charset="0"/>
              </a:rPr>
              <a:t>года.</a:t>
            </a:r>
          </a:p>
          <a:p>
            <a:pPr algn="just">
              <a:spcBef>
                <a:spcPts val="600"/>
              </a:spcBef>
            </a:pPr>
            <a:endParaRPr lang="ru-RU" sz="1400" b="1" i="1" dirty="0">
              <a:solidFill>
                <a:srgbClr val="0C4A82"/>
              </a:solidFill>
              <a:latin typeface="Cambria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ru-RU" sz="1400" dirty="0">
                <a:solidFill>
                  <a:srgbClr val="0C4A82"/>
                </a:solidFill>
                <a:latin typeface="Cambria" pitchFamily="18" charset="0"/>
              </a:rPr>
              <a:t>Уполномоченный орган </a:t>
            </a:r>
            <a:r>
              <a:rPr lang="ru-RU" sz="1400" dirty="0" smtClean="0">
                <a:solidFill>
                  <a:srgbClr val="0C4A82"/>
                </a:solidFill>
                <a:latin typeface="Cambria" pitchFamily="18" charset="0"/>
              </a:rPr>
              <a:t>размещает </a:t>
            </a:r>
            <a:r>
              <a:rPr lang="ru-RU" sz="1400" dirty="0">
                <a:solidFill>
                  <a:srgbClr val="0C4A82"/>
                </a:solidFill>
                <a:latin typeface="Cambria" pitchFamily="18" charset="0"/>
              </a:rPr>
              <a:t>на своем </a:t>
            </a:r>
            <a:r>
              <a:rPr lang="ru-RU" sz="1400" dirty="0" smtClean="0">
                <a:solidFill>
                  <a:srgbClr val="0C4A82"/>
                </a:solidFill>
                <a:latin typeface="Cambria" pitchFamily="18" charset="0"/>
              </a:rPr>
              <a:t>сайте информацию, содержащую </a:t>
            </a:r>
            <a:r>
              <a:rPr lang="ru-RU" sz="1400" b="1" i="1" dirty="0" smtClean="0">
                <a:solidFill>
                  <a:srgbClr val="0C4A82"/>
                </a:solidFill>
                <a:latin typeface="Cambria" pitchFamily="18" charset="0"/>
              </a:rPr>
              <a:t>темы </a:t>
            </a:r>
            <a:r>
              <a:rPr lang="ru-RU" sz="1400" b="1" i="1" dirty="0">
                <a:solidFill>
                  <a:srgbClr val="0C4A82"/>
                </a:solidFill>
                <a:latin typeface="Cambria" pitchFamily="18" charset="0"/>
              </a:rPr>
              <a:t>вопросов</a:t>
            </a:r>
            <a:r>
              <a:rPr lang="ru-RU" sz="1400" dirty="0">
                <a:solidFill>
                  <a:srgbClr val="0C4A82"/>
                </a:solidFill>
                <a:latin typeface="Cambria" pitchFamily="18" charset="0"/>
              </a:rPr>
              <a:t>, включенных в Перечень, </a:t>
            </a:r>
            <a:r>
              <a:rPr lang="ru-RU" sz="1400" b="1" i="1" dirty="0">
                <a:solidFill>
                  <a:srgbClr val="0C4A82"/>
                </a:solidFill>
                <a:latin typeface="Cambria" pitchFamily="18" charset="0"/>
              </a:rPr>
              <a:t>перечень </a:t>
            </a:r>
            <a:r>
              <a:rPr lang="ru-RU" sz="1400" b="1" i="1" dirty="0" smtClean="0">
                <a:solidFill>
                  <a:srgbClr val="0C4A82"/>
                </a:solidFill>
                <a:latin typeface="Cambria" pitchFamily="18" charset="0"/>
              </a:rPr>
              <a:t>НПА и </a:t>
            </a:r>
            <a:r>
              <a:rPr lang="ru-RU" sz="1400" b="1" i="1" dirty="0">
                <a:solidFill>
                  <a:srgbClr val="0C4A82"/>
                </a:solidFill>
                <a:latin typeface="Cambria" pitchFamily="18" charset="0"/>
              </a:rPr>
              <a:t>иных источников информации</a:t>
            </a:r>
            <a:r>
              <a:rPr lang="ru-RU" sz="1400" dirty="0">
                <a:solidFill>
                  <a:srgbClr val="0C4A82"/>
                </a:solidFill>
                <a:latin typeface="Cambria" pitchFamily="18" charset="0"/>
              </a:rPr>
              <a:t>, </a:t>
            </a:r>
            <a:r>
              <a:rPr lang="ru-RU" sz="1400" dirty="0" smtClean="0">
                <a:solidFill>
                  <a:srgbClr val="0C4A82"/>
                </a:solidFill>
                <a:latin typeface="Cambria" pitchFamily="18" charset="0"/>
              </a:rPr>
              <a:t>рекомендуемых </a:t>
            </a:r>
            <a:r>
              <a:rPr lang="ru-RU" sz="1400" dirty="0">
                <a:solidFill>
                  <a:srgbClr val="0C4A82"/>
                </a:solidFill>
                <a:latin typeface="Cambria" pitchFamily="18" charset="0"/>
              </a:rPr>
              <a:t>для подготовки к сдаче квалификационного экзамена, </a:t>
            </a:r>
            <a:r>
              <a:rPr lang="ru-RU" sz="1400" b="1" i="1" dirty="0">
                <a:solidFill>
                  <a:srgbClr val="0C4A82"/>
                </a:solidFill>
                <a:latin typeface="Cambria" pitchFamily="18" charset="0"/>
              </a:rPr>
              <a:t>примеры индивидуальных заданий</a:t>
            </a:r>
            <a:r>
              <a:rPr lang="ru-RU" sz="1400" dirty="0">
                <a:solidFill>
                  <a:srgbClr val="0C4A82"/>
                </a:solidFill>
                <a:latin typeface="Cambria" pitchFamily="18" charset="0"/>
              </a:rPr>
              <a:t>. </a:t>
            </a:r>
          </a:p>
          <a:p>
            <a:pPr algn="just">
              <a:spcBef>
                <a:spcPts val="600"/>
              </a:spcBef>
            </a:pPr>
            <a:r>
              <a:rPr lang="ru-RU" sz="1400" b="1" dirty="0" smtClean="0">
                <a:solidFill>
                  <a:srgbClr val="C00000"/>
                </a:solidFill>
                <a:latin typeface="Cambria" pitchFamily="18" charset="0"/>
              </a:rPr>
              <a:t>Вопросы перечня подлежат раскрытию в ходе квалификационного экзамена </a:t>
            </a:r>
            <a:r>
              <a:rPr lang="ru-RU" sz="1400" dirty="0" smtClean="0">
                <a:solidFill>
                  <a:srgbClr val="0C4A82"/>
                </a:solidFill>
                <a:latin typeface="Cambria" pitchFamily="18" charset="0"/>
              </a:rPr>
              <a:t>путем их включения в индивидуальное задание.</a:t>
            </a:r>
            <a:endParaRPr lang="ru-RU" sz="1400" dirty="0">
              <a:solidFill>
                <a:srgbClr val="0C4A82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 spd="slow" advTm="9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7" descr="разобранный кубик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913" y="4508500"/>
            <a:ext cx="68262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Рисунок 8" descr="собранный наполовину кубик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913" y="5229225"/>
            <a:ext cx="682625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Рисунок 9" descr="кубик СМАО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6913" y="6021388"/>
            <a:ext cx="6858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Рисунок 7" descr="SMAO_new_logo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260350"/>
            <a:ext cx="1800225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TextBox 7"/>
          <p:cNvSpPr txBox="1">
            <a:spLocks noChangeArrowheads="1"/>
          </p:cNvSpPr>
          <p:nvPr/>
        </p:nvSpPr>
        <p:spPr bwMode="auto">
          <a:xfrm>
            <a:off x="3851920" y="260350"/>
            <a:ext cx="50405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0C4A82"/>
                </a:solidFill>
                <a:latin typeface="Cambria" pitchFamily="18" charset="0"/>
              </a:rPr>
              <a:t>Информация о проведении КЭ на сайте Минэкономразвития России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1484784"/>
            <a:ext cx="77768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500" dirty="0" smtClean="0">
              <a:solidFill>
                <a:srgbClr val="0C4A82"/>
              </a:solidFill>
              <a:latin typeface="+mn-lt"/>
              <a:cs typeface="+mn-cs"/>
            </a:endParaRPr>
          </a:p>
          <a:p>
            <a:pPr algn="just"/>
            <a:endParaRPr lang="ru-RU" sz="1500" dirty="0">
              <a:solidFill>
                <a:srgbClr val="0C4A82"/>
              </a:solidFill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1412776"/>
            <a:ext cx="7920880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sz="1500" b="1" dirty="0" smtClean="0">
                <a:solidFill>
                  <a:srgbClr val="063888"/>
                </a:solidFill>
                <a:latin typeface="Cambria" pitchFamily="18" charset="0"/>
              </a:rPr>
              <a:t>Информация о проведении квалификационного экзамена в области оценочной деятельности </a:t>
            </a:r>
            <a:r>
              <a:rPr lang="ru-RU" sz="1500" dirty="0" smtClean="0">
                <a:solidFill>
                  <a:srgbClr val="063888"/>
                </a:solidFill>
                <a:latin typeface="Cambria" pitchFamily="18" charset="0"/>
              </a:rPr>
              <a:t>на сайте Минэкономразвития </a:t>
            </a:r>
          </a:p>
          <a:p>
            <a:pPr algn="just">
              <a:spcBef>
                <a:spcPts val="600"/>
              </a:spcBef>
            </a:pPr>
            <a:r>
              <a:rPr lang="en-US" sz="1500" dirty="0" smtClean="0">
                <a:solidFill>
                  <a:srgbClr val="063888"/>
                </a:solidFill>
                <a:latin typeface="Cambria" pitchFamily="18" charset="0"/>
                <a:hlinkClick r:id="rId7"/>
              </a:rPr>
              <a:t>http://economy.gov.ru/minec/activity/sections/corpmanagment/activity/2017090601</a:t>
            </a:r>
            <a:endParaRPr lang="ru-RU" sz="1500" dirty="0" smtClean="0">
              <a:solidFill>
                <a:srgbClr val="063888"/>
              </a:solidFill>
              <a:latin typeface="Cambria" pitchFamily="18" charset="0"/>
            </a:endParaRPr>
          </a:p>
          <a:p>
            <a:pPr marL="342900" indent="-342900" algn="just">
              <a:spcBef>
                <a:spcPts val="600"/>
              </a:spcBef>
              <a:buAutoNum type="arabicPeriod"/>
            </a:pPr>
            <a:r>
              <a:rPr lang="ru-RU" sz="1500" b="1" dirty="0" smtClean="0">
                <a:solidFill>
                  <a:srgbClr val="063888"/>
                </a:solidFill>
                <a:latin typeface="Cambria" pitchFamily="18" charset="0"/>
                <a:hlinkClick r:id="rId8"/>
              </a:rPr>
              <a:t>Темы вопросов</a:t>
            </a:r>
            <a:r>
              <a:rPr lang="ru-RU" sz="1500" dirty="0" smtClean="0">
                <a:solidFill>
                  <a:srgbClr val="063888"/>
                </a:solidFill>
                <a:latin typeface="Cambria" pitchFamily="18" charset="0"/>
              </a:rPr>
              <a:t>, включенных в Перечень экзаменационных вопросов для проведения КЭ в области оценочной деятельности, перечень НПА и иных источников информации, рекомендуемых для подготовки к сдаче квалификационного экзамена </a:t>
            </a:r>
          </a:p>
          <a:p>
            <a:pPr marL="342900" indent="-342900" algn="just">
              <a:spcBef>
                <a:spcPts val="600"/>
              </a:spcBef>
              <a:buAutoNum type="arabicPeriod"/>
            </a:pPr>
            <a:r>
              <a:rPr lang="ru-RU" sz="1500" dirty="0" smtClean="0">
                <a:solidFill>
                  <a:srgbClr val="063888"/>
                </a:solidFill>
                <a:latin typeface="Cambria" pitchFamily="18" charset="0"/>
              </a:rPr>
              <a:t>Терминология (глоссарий), используемая при подготовке вопросов и задач КЭ по направлению оценочной деятельности </a:t>
            </a:r>
            <a:r>
              <a:rPr lang="ru-RU" sz="1500" b="1" dirty="0" smtClean="0">
                <a:solidFill>
                  <a:srgbClr val="063888"/>
                </a:solidFill>
                <a:latin typeface="Cambria" pitchFamily="18" charset="0"/>
                <a:hlinkClick r:id="rId9"/>
              </a:rPr>
              <a:t>«Оценка бизнеса»</a:t>
            </a:r>
            <a:endParaRPr lang="ru-RU" sz="1500" b="1" dirty="0" smtClean="0">
              <a:solidFill>
                <a:srgbClr val="063888"/>
              </a:solidFill>
              <a:latin typeface="Cambria" pitchFamily="18" charset="0"/>
            </a:endParaRPr>
          </a:p>
          <a:p>
            <a:pPr marL="342900" indent="-342900" algn="just">
              <a:spcBef>
                <a:spcPts val="600"/>
              </a:spcBef>
              <a:buAutoNum type="arabicPeriod"/>
            </a:pPr>
            <a:r>
              <a:rPr lang="ru-RU" sz="1500" dirty="0" smtClean="0">
                <a:solidFill>
                  <a:srgbClr val="063888"/>
                </a:solidFill>
                <a:latin typeface="Cambria" pitchFamily="18" charset="0"/>
              </a:rPr>
              <a:t>Терминология (глоссарий), используемая при подготовке вопросов и задач КЭ по направлению оценочной деятельности </a:t>
            </a:r>
            <a:r>
              <a:rPr lang="ru-RU" sz="1500" b="1" dirty="0" smtClean="0">
                <a:solidFill>
                  <a:srgbClr val="063888"/>
                </a:solidFill>
                <a:latin typeface="Cambria" pitchFamily="18" charset="0"/>
                <a:hlinkClick r:id="rId10"/>
              </a:rPr>
              <a:t>«Оценка движимого имущества»</a:t>
            </a:r>
            <a:endParaRPr lang="ru-RU" sz="1500" b="1" dirty="0" smtClean="0">
              <a:solidFill>
                <a:srgbClr val="063888"/>
              </a:solidFill>
              <a:latin typeface="Cambria" pitchFamily="18" charset="0"/>
            </a:endParaRPr>
          </a:p>
          <a:p>
            <a:pPr marL="342900" indent="-342900" algn="just">
              <a:spcBef>
                <a:spcPts val="600"/>
              </a:spcBef>
              <a:buAutoNum type="arabicPeriod"/>
            </a:pPr>
            <a:r>
              <a:rPr lang="ru-RU" sz="1500" dirty="0" smtClean="0">
                <a:solidFill>
                  <a:srgbClr val="063888"/>
                </a:solidFill>
                <a:latin typeface="Cambria" pitchFamily="18" charset="0"/>
              </a:rPr>
              <a:t>Терминология (глоссарий), используемая при подготовке вопросов и задач КЭ по направлению оценочной деятельности </a:t>
            </a:r>
            <a:r>
              <a:rPr lang="ru-RU" sz="1500" b="1" dirty="0" smtClean="0">
                <a:solidFill>
                  <a:srgbClr val="063888"/>
                </a:solidFill>
                <a:latin typeface="Cambria" pitchFamily="18" charset="0"/>
                <a:hlinkClick r:id="rId11"/>
              </a:rPr>
              <a:t>«Оценка недвижимости»</a:t>
            </a:r>
            <a:endParaRPr lang="ru-RU" sz="1500" b="1" dirty="0" smtClean="0">
              <a:solidFill>
                <a:srgbClr val="063888"/>
              </a:solidFill>
              <a:latin typeface="Cambria" pitchFamily="18" charset="0"/>
            </a:endParaRPr>
          </a:p>
          <a:p>
            <a:pPr marL="342900" indent="-342900" algn="just">
              <a:spcBef>
                <a:spcPts val="600"/>
              </a:spcBef>
              <a:buAutoNum type="arabicPeriod"/>
            </a:pPr>
            <a:r>
              <a:rPr lang="ru-RU" sz="1500" dirty="0" smtClean="0">
                <a:solidFill>
                  <a:srgbClr val="063888"/>
                </a:solidFill>
                <a:latin typeface="Cambria" pitchFamily="18" charset="0"/>
              </a:rPr>
              <a:t>Пример индивидуального задания по направлению оценочной деятельности  </a:t>
            </a:r>
            <a:br>
              <a:rPr lang="ru-RU" sz="1500" dirty="0" smtClean="0">
                <a:solidFill>
                  <a:srgbClr val="063888"/>
                </a:solidFill>
                <a:latin typeface="Cambria" pitchFamily="18" charset="0"/>
              </a:rPr>
            </a:br>
            <a:r>
              <a:rPr lang="ru-RU" sz="1500" b="1" dirty="0" smtClean="0">
                <a:solidFill>
                  <a:srgbClr val="063888"/>
                </a:solidFill>
                <a:latin typeface="Cambria" pitchFamily="18" charset="0"/>
                <a:hlinkClick r:id="rId12"/>
              </a:rPr>
              <a:t>«Оценка бизнеса»</a:t>
            </a:r>
            <a:endParaRPr lang="ru-RU" sz="1500" b="1" dirty="0" smtClean="0">
              <a:solidFill>
                <a:srgbClr val="063888"/>
              </a:solidFill>
              <a:latin typeface="Cambria" pitchFamily="18" charset="0"/>
            </a:endParaRPr>
          </a:p>
          <a:p>
            <a:pPr marL="342900" indent="-342900" algn="just">
              <a:spcBef>
                <a:spcPts val="600"/>
              </a:spcBef>
              <a:buAutoNum type="arabicPeriod"/>
            </a:pPr>
            <a:r>
              <a:rPr lang="ru-RU" sz="1500" dirty="0" smtClean="0">
                <a:solidFill>
                  <a:srgbClr val="063888"/>
                </a:solidFill>
                <a:latin typeface="Cambria" pitchFamily="18" charset="0"/>
              </a:rPr>
              <a:t>Пример индивидуального задания по направлению оценочной деятельности </a:t>
            </a:r>
            <a:br>
              <a:rPr lang="ru-RU" sz="1500" dirty="0" smtClean="0">
                <a:solidFill>
                  <a:srgbClr val="063888"/>
                </a:solidFill>
                <a:latin typeface="Cambria" pitchFamily="18" charset="0"/>
              </a:rPr>
            </a:br>
            <a:r>
              <a:rPr lang="ru-RU" sz="1500" b="1" dirty="0" smtClean="0">
                <a:solidFill>
                  <a:srgbClr val="063888"/>
                </a:solidFill>
                <a:latin typeface="Cambria" pitchFamily="18" charset="0"/>
                <a:hlinkClick r:id="rId13"/>
              </a:rPr>
              <a:t>«Оценка движимого имущества»</a:t>
            </a:r>
            <a:endParaRPr lang="ru-RU" sz="1500" b="1" dirty="0" smtClean="0">
              <a:solidFill>
                <a:srgbClr val="063888"/>
              </a:solidFill>
              <a:latin typeface="Cambria" pitchFamily="18" charset="0"/>
            </a:endParaRPr>
          </a:p>
          <a:p>
            <a:pPr marL="342900" indent="-342900" algn="just">
              <a:spcBef>
                <a:spcPts val="600"/>
              </a:spcBef>
              <a:buAutoNum type="arabicPeriod"/>
            </a:pPr>
            <a:r>
              <a:rPr lang="ru-RU" sz="1500" dirty="0" smtClean="0">
                <a:solidFill>
                  <a:srgbClr val="063888"/>
                </a:solidFill>
                <a:latin typeface="Cambria" pitchFamily="18" charset="0"/>
              </a:rPr>
              <a:t>Пример индивидуального задания по направлению оценочной деятельности </a:t>
            </a:r>
            <a:br>
              <a:rPr lang="ru-RU" sz="1500" dirty="0" smtClean="0">
                <a:solidFill>
                  <a:srgbClr val="063888"/>
                </a:solidFill>
                <a:latin typeface="Cambria" pitchFamily="18" charset="0"/>
              </a:rPr>
            </a:br>
            <a:r>
              <a:rPr lang="ru-RU" sz="1500" b="1" dirty="0" smtClean="0">
                <a:solidFill>
                  <a:srgbClr val="063888"/>
                </a:solidFill>
                <a:latin typeface="Cambria" pitchFamily="18" charset="0"/>
                <a:hlinkClick r:id="rId14"/>
              </a:rPr>
              <a:t>«Оценка недвижимости»</a:t>
            </a:r>
            <a:endParaRPr lang="ru-RU" sz="1600" b="1" dirty="0">
              <a:solidFill>
                <a:srgbClr val="063888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 spd="slow" advTm="900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3447</TotalTime>
  <Words>3941</Words>
  <Application>Microsoft Office PowerPoint</Application>
  <PresentationFormat>Экран (4:3)</PresentationFormat>
  <Paragraphs>437</Paragraphs>
  <Slides>27</Slides>
  <Notes>26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Вебинар для членов СМАО   «Порядок сдачи квалификационного экзамена и получения квалификационного аттестата»    Докладчик: Демчева А.Г.   Генеральный директор СМАО,  Член Экспертного совета СМАО специализация «Недвижимость»  19 июля 2017 г.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smao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LKolyada</dc:creator>
  <cp:lastModifiedBy>Ademcheva</cp:lastModifiedBy>
  <cp:revision>335</cp:revision>
  <dcterms:created xsi:type="dcterms:W3CDTF">2011-02-08T07:04:38Z</dcterms:created>
  <dcterms:modified xsi:type="dcterms:W3CDTF">2017-07-18T17:06:44Z</dcterms:modified>
</cp:coreProperties>
</file>